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41"/>
  </p:notesMasterIdLst>
  <p:sldIdLst>
    <p:sldId id="258" r:id="rId3"/>
    <p:sldId id="5662" r:id="rId4"/>
    <p:sldId id="5664" r:id="rId5"/>
    <p:sldId id="5653" r:id="rId6"/>
    <p:sldId id="5655" r:id="rId7"/>
    <p:sldId id="305" r:id="rId8"/>
    <p:sldId id="5658" r:id="rId9"/>
    <p:sldId id="286" r:id="rId10"/>
    <p:sldId id="283" r:id="rId11"/>
    <p:sldId id="292" r:id="rId12"/>
    <p:sldId id="294" r:id="rId13"/>
    <p:sldId id="5659" r:id="rId14"/>
    <p:sldId id="5663" r:id="rId15"/>
    <p:sldId id="300" r:id="rId16"/>
    <p:sldId id="291" r:id="rId17"/>
    <p:sldId id="304" r:id="rId18"/>
    <p:sldId id="331" r:id="rId19"/>
    <p:sldId id="295" r:id="rId20"/>
    <p:sldId id="296" r:id="rId21"/>
    <p:sldId id="310" r:id="rId22"/>
    <p:sldId id="313" r:id="rId23"/>
    <p:sldId id="336" r:id="rId24"/>
    <p:sldId id="297" r:id="rId25"/>
    <p:sldId id="298" r:id="rId26"/>
    <p:sldId id="337" r:id="rId27"/>
    <p:sldId id="270" r:id="rId28"/>
    <p:sldId id="327" r:id="rId29"/>
    <p:sldId id="326" r:id="rId30"/>
    <p:sldId id="333" r:id="rId31"/>
    <p:sldId id="329" r:id="rId32"/>
    <p:sldId id="5595" r:id="rId33"/>
    <p:sldId id="5661" r:id="rId34"/>
    <p:sldId id="259" r:id="rId35"/>
    <p:sldId id="5459" r:id="rId36"/>
    <p:sldId id="5627" r:id="rId37"/>
    <p:sldId id="5650" r:id="rId38"/>
    <p:sldId id="5665" r:id="rId39"/>
    <p:sldId id="5666" r:id="rId40"/>
  </p:sldIdLst>
  <p:sldSz cx="12192000" cy="6858000"/>
  <p:notesSz cx="6669088" cy="992663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87190" autoAdjust="0"/>
  </p:normalViewPr>
  <p:slideViewPr>
    <p:cSldViewPr snapToGrid="0">
      <p:cViewPr varScale="1">
        <p:scale>
          <a:sx n="68" d="100"/>
          <a:sy n="68" d="100"/>
        </p:scale>
        <p:origin x="1099" y="1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-170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392077-8E61-DC4E-B63D-40AF2E46CEB3}" type="doc">
      <dgm:prSet loTypeId="urn:microsoft.com/office/officeart/2009/layout/CircleArrow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59D0D84-C316-074F-B1D9-9642E45F6A58}">
      <dgm:prSet phldrT="[Text]"/>
      <dgm:spPr/>
      <dgm:t>
        <a:bodyPr/>
        <a:lstStyle/>
        <a:p>
          <a:r>
            <a:rPr lang="en-GB" b="0" i="0" u="none" dirty="0">
              <a:solidFill>
                <a:srgbClr val="002060"/>
              </a:solidFill>
            </a:rPr>
            <a:t>Mechanosensor Activation</a:t>
          </a:r>
          <a:endParaRPr lang="en-GB" dirty="0">
            <a:solidFill>
              <a:srgbClr val="002060"/>
            </a:solidFill>
          </a:endParaRPr>
        </a:p>
      </dgm:t>
    </dgm:pt>
    <dgm:pt modelId="{4DB629B2-C43B-3D4E-8C17-C13B69808282}" type="parTrans" cxnId="{1220E7E3-DB50-974A-BC5D-1E8B4CFB9B8C}">
      <dgm:prSet/>
      <dgm:spPr/>
      <dgm:t>
        <a:bodyPr/>
        <a:lstStyle/>
        <a:p>
          <a:endParaRPr lang="en-GB"/>
        </a:p>
      </dgm:t>
    </dgm:pt>
    <dgm:pt modelId="{D78335A5-6C2A-C146-9C44-B3FB4140684E}" type="sibTrans" cxnId="{1220E7E3-DB50-974A-BC5D-1E8B4CFB9B8C}">
      <dgm:prSet/>
      <dgm:spPr/>
      <dgm:t>
        <a:bodyPr/>
        <a:lstStyle/>
        <a:p>
          <a:endParaRPr lang="en-GB"/>
        </a:p>
      </dgm:t>
    </dgm:pt>
    <dgm:pt modelId="{A9B45527-C424-AA49-95AD-E5BE9966AEAE}">
      <dgm:prSet phldrT="[Text]"/>
      <dgm:spPr/>
      <dgm:t>
        <a:bodyPr/>
        <a:lstStyle/>
        <a:p>
          <a:r>
            <a:rPr lang="en-GB" b="0" i="0" u="none" dirty="0">
              <a:solidFill>
                <a:srgbClr val="002060"/>
              </a:solidFill>
            </a:rPr>
            <a:t>Intracellular Signal Transduction</a:t>
          </a:r>
          <a:endParaRPr lang="en-GB" dirty="0">
            <a:solidFill>
              <a:srgbClr val="002060"/>
            </a:solidFill>
          </a:endParaRPr>
        </a:p>
      </dgm:t>
    </dgm:pt>
    <dgm:pt modelId="{13A4B0DB-4AE7-2044-A1C8-64185D9BB23F}" type="parTrans" cxnId="{879A006B-9476-634B-ACD1-08B0CFA2C149}">
      <dgm:prSet/>
      <dgm:spPr/>
      <dgm:t>
        <a:bodyPr/>
        <a:lstStyle/>
        <a:p>
          <a:endParaRPr lang="en-GB"/>
        </a:p>
      </dgm:t>
    </dgm:pt>
    <dgm:pt modelId="{75AA5456-E296-6541-89BC-9D31039D4206}" type="sibTrans" cxnId="{879A006B-9476-634B-ACD1-08B0CFA2C149}">
      <dgm:prSet/>
      <dgm:spPr/>
      <dgm:t>
        <a:bodyPr/>
        <a:lstStyle/>
        <a:p>
          <a:endParaRPr lang="en-GB"/>
        </a:p>
      </dgm:t>
    </dgm:pt>
    <dgm:pt modelId="{37F35105-C9E4-2C4F-A5B3-92EC187F0CF4}">
      <dgm:prSet phldrT="[Text]"/>
      <dgm:spPr/>
      <dgm:t>
        <a:bodyPr/>
        <a:lstStyle/>
        <a:p>
          <a:r>
            <a:rPr lang="en-GB" b="0" i="0" u="none" dirty="0">
              <a:solidFill>
                <a:srgbClr val="002060"/>
              </a:solidFill>
            </a:rPr>
            <a:t>Cellular Response</a:t>
          </a:r>
          <a:endParaRPr lang="en-GB" dirty="0">
            <a:solidFill>
              <a:srgbClr val="002060"/>
            </a:solidFill>
          </a:endParaRPr>
        </a:p>
      </dgm:t>
    </dgm:pt>
    <dgm:pt modelId="{AC4D7CE9-4581-E64B-9448-0087074B4C0D}" type="parTrans" cxnId="{67B0B807-77C8-6C4A-AABF-0AD3029A432A}">
      <dgm:prSet/>
      <dgm:spPr/>
      <dgm:t>
        <a:bodyPr/>
        <a:lstStyle/>
        <a:p>
          <a:endParaRPr lang="en-GB"/>
        </a:p>
      </dgm:t>
    </dgm:pt>
    <dgm:pt modelId="{1FFD5F29-B607-0043-AC69-FB47A90FEC5D}" type="sibTrans" cxnId="{67B0B807-77C8-6C4A-AABF-0AD3029A432A}">
      <dgm:prSet/>
      <dgm:spPr/>
      <dgm:t>
        <a:bodyPr/>
        <a:lstStyle/>
        <a:p>
          <a:endParaRPr lang="en-GB"/>
        </a:p>
      </dgm:t>
    </dgm:pt>
    <dgm:pt modelId="{7EF2222B-A581-3B44-ACEA-30B957F6F71A}">
      <dgm:prSet phldrT="[Text]"/>
      <dgm:spPr/>
      <dgm:t>
        <a:bodyPr/>
        <a:lstStyle/>
        <a:p>
          <a:r>
            <a:rPr lang="en-GB" b="0" i="0" u="none" dirty="0">
              <a:solidFill>
                <a:srgbClr val="002060"/>
              </a:solidFill>
            </a:rPr>
            <a:t>Tissue-Level Response</a:t>
          </a:r>
          <a:endParaRPr lang="en-GB" dirty="0">
            <a:solidFill>
              <a:srgbClr val="002060"/>
            </a:solidFill>
          </a:endParaRPr>
        </a:p>
      </dgm:t>
    </dgm:pt>
    <dgm:pt modelId="{89ED3881-6046-764B-B350-D7B971CE436B}" type="parTrans" cxnId="{C87A250B-E6ED-CF42-9020-76AB0F2DEE10}">
      <dgm:prSet/>
      <dgm:spPr/>
      <dgm:t>
        <a:bodyPr/>
        <a:lstStyle/>
        <a:p>
          <a:endParaRPr lang="en-GB"/>
        </a:p>
      </dgm:t>
    </dgm:pt>
    <dgm:pt modelId="{FEFE58FC-92EB-364F-A7E6-D8669BCA831B}" type="sibTrans" cxnId="{C87A250B-E6ED-CF42-9020-76AB0F2DEE10}">
      <dgm:prSet/>
      <dgm:spPr/>
      <dgm:t>
        <a:bodyPr/>
        <a:lstStyle/>
        <a:p>
          <a:endParaRPr lang="en-GB"/>
        </a:p>
      </dgm:t>
    </dgm:pt>
    <dgm:pt modelId="{F9131128-8ADA-F14A-8296-630F4EDD45BC}" type="pres">
      <dgm:prSet presAssocID="{E6392077-8E61-DC4E-B63D-40AF2E46CEB3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32AB715F-2B61-B44B-AC0B-084B183A58FF}" type="pres">
      <dgm:prSet presAssocID="{F59D0D84-C316-074F-B1D9-9642E45F6A58}" presName="Accent1" presStyleCnt="0"/>
      <dgm:spPr/>
    </dgm:pt>
    <dgm:pt modelId="{84702257-D1BB-094A-A5CD-8F546DAA08AB}" type="pres">
      <dgm:prSet presAssocID="{F59D0D84-C316-074F-B1D9-9642E45F6A58}" presName="Accent" presStyleLbl="node1" presStyleIdx="0" presStyleCnt="4"/>
      <dgm:sp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</dgm:spPr>
    </dgm:pt>
    <dgm:pt modelId="{7D2346FC-F710-F145-9C5A-1F9E21143FEB}" type="pres">
      <dgm:prSet presAssocID="{F59D0D84-C316-074F-B1D9-9642E45F6A58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4F4E1312-5058-3749-938B-B2B66AE9E50F}" type="pres">
      <dgm:prSet presAssocID="{A9B45527-C424-AA49-95AD-E5BE9966AEAE}" presName="Accent2" presStyleCnt="0"/>
      <dgm:spPr/>
    </dgm:pt>
    <dgm:pt modelId="{156089B5-A3F0-0F48-8717-DEB1EB55A7D5}" type="pres">
      <dgm:prSet presAssocID="{A9B45527-C424-AA49-95AD-E5BE9966AEAE}" presName="Accent" presStyleLbl="node1" presStyleIdx="1" presStyleCnt="4"/>
      <dgm:sp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2700000" scaled="1"/>
          <a:tileRect/>
        </a:gradFill>
      </dgm:spPr>
    </dgm:pt>
    <dgm:pt modelId="{5415D37D-F970-2F48-8BB6-F45D3C0AFC18}" type="pres">
      <dgm:prSet presAssocID="{A9B45527-C424-AA49-95AD-E5BE9966AEAE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A79BFB59-E6BC-674D-89CA-70BA379C3B0F}" type="pres">
      <dgm:prSet presAssocID="{37F35105-C9E4-2C4F-A5B3-92EC187F0CF4}" presName="Accent3" presStyleCnt="0"/>
      <dgm:spPr/>
    </dgm:pt>
    <dgm:pt modelId="{2846FFC8-E61E-8641-8277-0D1249B66619}" type="pres">
      <dgm:prSet presAssocID="{37F35105-C9E4-2C4F-A5B3-92EC187F0CF4}" presName="Accent" presStyleLbl="node1" presStyleIdx="2" presStyleCnt="4"/>
      <dgm:sp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</dgm:spPr>
    </dgm:pt>
    <dgm:pt modelId="{C27C298A-E543-254A-9308-FBC8A4AE7060}" type="pres">
      <dgm:prSet presAssocID="{37F35105-C9E4-2C4F-A5B3-92EC187F0CF4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</dgm:pt>
    <dgm:pt modelId="{BD6F9700-1A8C-EB4E-9D86-84DDFA3085AD}" type="pres">
      <dgm:prSet presAssocID="{7EF2222B-A581-3B44-ACEA-30B957F6F71A}" presName="Accent4" presStyleCnt="0"/>
      <dgm:spPr/>
    </dgm:pt>
    <dgm:pt modelId="{BF136709-5B7F-CB41-BECC-472DBB899C2B}" type="pres">
      <dgm:prSet presAssocID="{7EF2222B-A581-3B44-ACEA-30B957F6F71A}" presName="Accent" presStyleLbl="node1" presStyleIdx="3" presStyleCnt="4"/>
      <dgm:sp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lin ang="2700000" scaled="1"/>
          <a:tileRect/>
        </a:gradFill>
      </dgm:spPr>
    </dgm:pt>
    <dgm:pt modelId="{E25560E6-C90E-9947-9786-1835A4490793}" type="pres">
      <dgm:prSet presAssocID="{7EF2222B-A581-3B44-ACEA-30B957F6F71A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67B0B807-77C8-6C4A-AABF-0AD3029A432A}" srcId="{E6392077-8E61-DC4E-B63D-40AF2E46CEB3}" destId="{37F35105-C9E4-2C4F-A5B3-92EC187F0CF4}" srcOrd="2" destOrd="0" parTransId="{AC4D7CE9-4581-E64B-9448-0087074B4C0D}" sibTransId="{1FFD5F29-B607-0043-AC69-FB47A90FEC5D}"/>
    <dgm:cxn modelId="{C87A250B-E6ED-CF42-9020-76AB0F2DEE10}" srcId="{E6392077-8E61-DC4E-B63D-40AF2E46CEB3}" destId="{7EF2222B-A581-3B44-ACEA-30B957F6F71A}" srcOrd="3" destOrd="0" parTransId="{89ED3881-6046-764B-B350-D7B971CE436B}" sibTransId="{FEFE58FC-92EB-364F-A7E6-D8669BCA831B}"/>
    <dgm:cxn modelId="{C01B9333-62A4-8943-B01D-1979347AD311}" type="presOf" srcId="{A9B45527-C424-AA49-95AD-E5BE9966AEAE}" destId="{5415D37D-F970-2F48-8BB6-F45D3C0AFC18}" srcOrd="0" destOrd="0" presId="urn:microsoft.com/office/officeart/2009/layout/CircleArrowProcess"/>
    <dgm:cxn modelId="{879A006B-9476-634B-ACD1-08B0CFA2C149}" srcId="{E6392077-8E61-DC4E-B63D-40AF2E46CEB3}" destId="{A9B45527-C424-AA49-95AD-E5BE9966AEAE}" srcOrd="1" destOrd="0" parTransId="{13A4B0DB-4AE7-2044-A1C8-64185D9BB23F}" sibTransId="{75AA5456-E296-6541-89BC-9D31039D4206}"/>
    <dgm:cxn modelId="{164BB87F-B35C-B545-B3C7-557D84CB2A29}" type="presOf" srcId="{F59D0D84-C316-074F-B1D9-9642E45F6A58}" destId="{7D2346FC-F710-F145-9C5A-1F9E21143FEB}" srcOrd="0" destOrd="0" presId="urn:microsoft.com/office/officeart/2009/layout/CircleArrowProcess"/>
    <dgm:cxn modelId="{DF8D36AD-440F-3B48-90A3-18D0CA97C1CA}" type="presOf" srcId="{37F35105-C9E4-2C4F-A5B3-92EC187F0CF4}" destId="{C27C298A-E543-254A-9308-FBC8A4AE7060}" srcOrd="0" destOrd="0" presId="urn:microsoft.com/office/officeart/2009/layout/CircleArrowProcess"/>
    <dgm:cxn modelId="{1220E7E3-DB50-974A-BC5D-1E8B4CFB9B8C}" srcId="{E6392077-8E61-DC4E-B63D-40AF2E46CEB3}" destId="{F59D0D84-C316-074F-B1D9-9642E45F6A58}" srcOrd="0" destOrd="0" parTransId="{4DB629B2-C43B-3D4E-8C17-C13B69808282}" sibTransId="{D78335A5-6C2A-C146-9C44-B3FB4140684E}"/>
    <dgm:cxn modelId="{E9BC9FED-C510-0C4D-A0D7-382A65FFA70C}" type="presOf" srcId="{E6392077-8E61-DC4E-B63D-40AF2E46CEB3}" destId="{F9131128-8ADA-F14A-8296-630F4EDD45BC}" srcOrd="0" destOrd="0" presId="urn:microsoft.com/office/officeart/2009/layout/CircleArrowProcess"/>
    <dgm:cxn modelId="{01FBC7F0-0035-004B-88FC-09C059D0BA56}" type="presOf" srcId="{7EF2222B-A581-3B44-ACEA-30B957F6F71A}" destId="{E25560E6-C90E-9947-9786-1835A4490793}" srcOrd="0" destOrd="0" presId="urn:microsoft.com/office/officeart/2009/layout/CircleArrowProcess"/>
    <dgm:cxn modelId="{F3926EDE-D74D-4A47-9B11-C704A39859EB}" type="presParOf" srcId="{F9131128-8ADA-F14A-8296-630F4EDD45BC}" destId="{32AB715F-2B61-B44B-AC0B-084B183A58FF}" srcOrd="0" destOrd="0" presId="urn:microsoft.com/office/officeart/2009/layout/CircleArrowProcess"/>
    <dgm:cxn modelId="{FA56A2D5-BD3F-BE41-87B1-A63B46EE756C}" type="presParOf" srcId="{32AB715F-2B61-B44B-AC0B-084B183A58FF}" destId="{84702257-D1BB-094A-A5CD-8F546DAA08AB}" srcOrd="0" destOrd="0" presId="urn:microsoft.com/office/officeart/2009/layout/CircleArrowProcess"/>
    <dgm:cxn modelId="{60C5923E-1174-794B-8D0D-0FD07C416FF1}" type="presParOf" srcId="{F9131128-8ADA-F14A-8296-630F4EDD45BC}" destId="{7D2346FC-F710-F145-9C5A-1F9E21143FEB}" srcOrd="1" destOrd="0" presId="urn:microsoft.com/office/officeart/2009/layout/CircleArrowProcess"/>
    <dgm:cxn modelId="{90199755-CAD7-CA48-98FD-6CEDC573B9A5}" type="presParOf" srcId="{F9131128-8ADA-F14A-8296-630F4EDD45BC}" destId="{4F4E1312-5058-3749-938B-B2B66AE9E50F}" srcOrd="2" destOrd="0" presId="urn:microsoft.com/office/officeart/2009/layout/CircleArrowProcess"/>
    <dgm:cxn modelId="{DFDF7ED1-BE61-9248-BE5B-53E89A0FB8B1}" type="presParOf" srcId="{4F4E1312-5058-3749-938B-B2B66AE9E50F}" destId="{156089B5-A3F0-0F48-8717-DEB1EB55A7D5}" srcOrd="0" destOrd="0" presId="urn:microsoft.com/office/officeart/2009/layout/CircleArrowProcess"/>
    <dgm:cxn modelId="{9077AD38-ECE1-914B-8D83-EA6755059761}" type="presParOf" srcId="{F9131128-8ADA-F14A-8296-630F4EDD45BC}" destId="{5415D37D-F970-2F48-8BB6-F45D3C0AFC18}" srcOrd="3" destOrd="0" presId="urn:microsoft.com/office/officeart/2009/layout/CircleArrowProcess"/>
    <dgm:cxn modelId="{0C2F103F-25E7-8B42-B96A-366BFA072565}" type="presParOf" srcId="{F9131128-8ADA-F14A-8296-630F4EDD45BC}" destId="{A79BFB59-E6BC-674D-89CA-70BA379C3B0F}" srcOrd="4" destOrd="0" presId="urn:microsoft.com/office/officeart/2009/layout/CircleArrowProcess"/>
    <dgm:cxn modelId="{196101BC-8EC4-484D-9D29-1B2A807A0D41}" type="presParOf" srcId="{A79BFB59-E6BC-674D-89CA-70BA379C3B0F}" destId="{2846FFC8-E61E-8641-8277-0D1249B66619}" srcOrd="0" destOrd="0" presId="urn:microsoft.com/office/officeart/2009/layout/CircleArrowProcess"/>
    <dgm:cxn modelId="{5290EAA0-A7FC-0B48-BCBC-3E3D45D5F699}" type="presParOf" srcId="{F9131128-8ADA-F14A-8296-630F4EDD45BC}" destId="{C27C298A-E543-254A-9308-FBC8A4AE7060}" srcOrd="5" destOrd="0" presId="urn:microsoft.com/office/officeart/2009/layout/CircleArrowProcess"/>
    <dgm:cxn modelId="{C491B1E7-0670-E749-B633-216823606687}" type="presParOf" srcId="{F9131128-8ADA-F14A-8296-630F4EDD45BC}" destId="{BD6F9700-1A8C-EB4E-9D86-84DDFA3085AD}" srcOrd="6" destOrd="0" presId="urn:microsoft.com/office/officeart/2009/layout/CircleArrowProcess"/>
    <dgm:cxn modelId="{C443D823-555C-FC45-B9D2-BC1CFD70854D}" type="presParOf" srcId="{BD6F9700-1A8C-EB4E-9D86-84DDFA3085AD}" destId="{BF136709-5B7F-CB41-BECC-472DBB899C2B}" srcOrd="0" destOrd="0" presId="urn:microsoft.com/office/officeart/2009/layout/CircleArrowProcess"/>
    <dgm:cxn modelId="{E88529A9-91D4-8044-BFF1-61CD34A17693}" type="presParOf" srcId="{F9131128-8ADA-F14A-8296-630F4EDD45BC}" destId="{E25560E6-C90E-9947-9786-1835A4490793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702257-D1BB-094A-A5CD-8F546DAA08AB}">
      <dsp:nvSpPr>
        <dsp:cNvPr id="0" name=""/>
        <dsp:cNvSpPr/>
      </dsp:nvSpPr>
      <dsp:spPr>
        <a:xfrm>
          <a:off x="2481278" y="0"/>
          <a:ext cx="2105366" cy="210558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2346FC-F710-F145-9C5A-1F9E21143FEB}">
      <dsp:nvSpPr>
        <dsp:cNvPr id="0" name=""/>
        <dsp:cNvSpPr/>
      </dsp:nvSpPr>
      <dsp:spPr>
        <a:xfrm>
          <a:off x="2946109" y="762163"/>
          <a:ext cx="1174913" cy="587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0" i="0" u="none" kern="1200" dirty="0">
              <a:solidFill>
                <a:srgbClr val="002060"/>
              </a:solidFill>
            </a:rPr>
            <a:t>Mechanosensor Activation</a:t>
          </a:r>
          <a:endParaRPr lang="en-GB" sz="1300" kern="1200" dirty="0">
            <a:solidFill>
              <a:srgbClr val="002060"/>
            </a:solidFill>
          </a:endParaRPr>
        </a:p>
      </dsp:txBody>
      <dsp:txXfrm>
        <a:off x="2946109" y="762163"/>
        <a:ext cx="1174913" cy="587396"/>
      </dsp:txXfrm>
    </dsp:sp>
    <dsp:sp modelId="{156089B5-A3F0-0F48-8717-DEB1EB55A7D5}">
      <dsp:nvSpPr>
        <dsp:cNvPr id="0" name=""/>
        <dsp:cNvSpPr/>
      </dsp:nvSpPr>
      <dsp:spPr>
        <a:xfrm>
          <a:off x="1896388" y="1209969"/>
          <a:ext cx="2105366" cy="210558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lin ang="27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15D37D-F970-2F48-8BB6-F45D3C0AFC18}">
      <dsp:nvSpPr>
        <dsp:cNvPr id="0" name=""/>
        <dsp:cNvSpPr/>
      </dsp:nvSpPr>
      <dsp:spPr>
        <a:xfrm>
          <a:off x="2358850" y="1974365"/>
          <a:ext cx="1174913" cy="587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0" i="0" u="none" kern="1200" dirty="0">
              <a:solidFill>
                <a:srgbClr val="002060"/>
              </a:solidFill>
            </a:rPr>
            <a:t>Intracellular Signal Transduction</a:t>
          </a:r>
          <a:endParaRPr lang="en-GB" sz="1300" kern="1200" dirty="0">
            <a:solidFill>
              <a:srgbClr val="002060"/>
            </a:solidFill>
          </a:endParaRPr>
        </a:p>
      </dsp:txBody>
      <dsp:txXfrm>
        <a:off x="2358850" y="1974365"/>
        <a:ext cx="1174913" cy="587396"/>
      </dsp:txXfrm>
    </dsp:sp>
    <dsp:sp modelId="{2846FFC8-E61E-8641-8277-0D1249B66619}">
      <dsp:nvSpPr>
        <dsp:cNvPr id="0" name=""/>
        <dsp:cNvSpPr/>
      </dsp:nvSpPr>
      <dsp:spPr>
        <a:xfrm>
          <a:off x="2481278" y="2424405"/>
          <a:ext cx="2105366" cy="2105580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7C298A-E543-254A-9308-FBC8A4AE7060}">
      <dsp:nvSpPr>
        <dsp:cNvPr id="0" name=""/>
        <dsp:cNvSpPr/>
      </dsp:nvSpPr>
      <dsp:spPr>
        <a:xfrm>
          <a:off x="2946109" y="3186568"/>
          <a:ext cx="1174913" cy="587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0" i="0" u="none" kern="1200" dirty="0">
              <a:solidFill>
                <a:srgbClr val="002060"/>
              </a:solidFill>
            </a:rPr>
            <a:t>Cellular Response</a:t>
          </a:r>
          <a:endParaRPr lang="en-GB" sz="1300" kern="1200" dirty="0">
            <a:solidFill>
              <a:srgbClr val="002060"/>
            </a:solidFill>
          </a:endParaRPr>
        </a:p>
      </dsp:txBody>
      <dsp:txXfrm>
        <a:off x="2946109" y="3186568"/>
        <a:ext cx="1174913" cy="587396"/>
      </dsp:txXfrm>
    </dsp:sp>
    <dsp:sp modelId="{BF136709-5B7F-CB41-BECC-472DBB899C2B}">
      <dsp:nvSpPr>
        <dsp:cNvPr id="0" name=""/>
        <dsp:cNvSpPr/>
      </dsp:nvSpPr>
      <dsp:spPr>
        <a:xfrm>
          <a:off x="2046461" y="3773964"/>
          <a:ext cx="1808774" cy="1809649"/>
        </a:xfrm>
        <a:prstGeom prst="blockArc">
          <a:avLst>
            <a:gd name="adj1" fmla="val 0"/>
            <a:gd name="adj2" fmla="val 18900000"/>
            <a:gd name="adj3" fmla="val 12740"/>
          </a:avLst>
        </a:prstGeom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lin ang="27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5560E6-C90E-9947-9786-1835A4490793}">
      <dsp:nvSpPr>
        <dsp:cNvPr id="0" name=""/>
        <dsp:cNvSpPr/>
      </dsp:nvSpPr>
      <dsp:spPr>
        <a:xfrm>
          <a:off x="2358850" y="4398771"/>
          <a:ext cx="1174913" cy="587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0" i="0" u="none" kern="1200" dirty="0">
              <a:solidFill>
                <a:srgbClr val="002060"/>
              </a:solidFill>
            </a:rPr>
            <a:t>Tissue-Level Response</a:t>
          </a:r>
          <a:endParaRPr lang="en-GB" sz="1300" kern="1200" dirty="0">
            <a:solidFill>
              <a:srgbClr val="002060"/>
            </a:solidFill>
          </a:endParaRPr>
        </a:p>
      </dsp:txBody>
      <dsp:txXfrm>
        <a:off x="2358850" y="4398771"/>
        <a:ext cx="1174913" cy="587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ptos" charset="0"/>
              </a:defRPr>
            </a:lvl1pPr>
          </a:lstStyle>
          <a:p>
            <a:fld id="{B8992F1C-D752-2B4B-A072-1F81DF279350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ptos" charset="0"/>
              </a:defRPr>
            </a:lvl1pPr>
          </a:lstStyle>
          <a:p>
            <a:fld id="{4139BCE0-0FCE-464E-9F36-EDD0759AE5AC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07828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9BCE0-0FCE-464E-9F36-EDD0759AE5AC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14992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part of the kinetic chain overload  subset of patients with PFP has a weight shift towards the affected lower limb.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1665C1-142C-4570-98CF-FF87E104F76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281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08DF6-ABE5-C146-5CFF-AACC41048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F617B71-5B27-B034-1E32-0EF7BD218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54905BB-C30E-A292-5699-74F2ECB98C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dirty="0">
                <a:solidFill>
                  <a:srgbClr val="002060"/>
                </a:solidFill>
                <a:latin typeface="+mj-lt"/>
              </a:rPr>
              <a:t>Notes for FDV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>
                <a:solidFill>
                  <a:srgbClr val="002060"/>
                </a:solidFill>
                <a:latin typeface="+mj-lt"/>
              </a:rPr>
              <a:t>Gravitational Force: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The force exerted by Earth's gravity, influencing load-bearing tissues.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  <a:sym typeface="Wingdings" pitchFamily="2" charset="2"/>
              </a:rPr>
              <a:t> example bones</a:t>
            </a: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Shear Stress: The force per unit area exerted tangentially by a fluid moving over a surface.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  <a:sym typeface="Wingdings" pitchFamily="2" charset="2"/>
              </a:rPr>
              <a:t> example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-webkit-standard"/>
                <a:sym typeface="Wingdings" pitchFamily="2" charset="2"/>
              </a:rPr>
              <a:t>vassels</a:t>
            </a: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Tensile (Stretching) Force: Force applied in a manner that elongates a tissue or cell.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  <a:sym typeface="Wingdings" pitchFamily="2" charset="2"/>
              </a:rPr>
              <a:t> example muscles (spindles)</a:t>
            </a: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Compressive Force: Force applied perpendicularly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  <a:sym typeface="Wingdings" pitchFamily="2" charset="2"/>
              </a:rPr>
              <a:t> example, cartilage hydration</a:t>
            </a: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Osmotic Forces: Forces exerted by solute concentration differences across a membrane, influencing cell volume.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  <a:sym typeface="Wingdings" pitchFamily="2" charset="2"/>
              </a:rPr>
              <a:t> Kidney metabolism</a:t>
            </a: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Hydrostatic Pressure: The pressure exerted by fluids in a confined space. -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  <a:sym typeface="Wingdings" pitchFamily="2" charset="2"/>
              </a:rPr>
              <a:t> example, intervertebral disc metabolism</a:t>
            </a:r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AF8BC23-FE2A-BCFD-E67E-3F52A3A947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F633D-0D14-48F1-84FA-DA41A65734E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0176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Da anni siamo supportati nell’uso di queste metodiche da ambiti </a:t>
            </a:r>
            <a:r>
              <a:rPr lang="it-IT" dirty="0" err="1"/>
              <a:t>scintifici</a:t>
            </a:r>
            <a:r>
              <a:rPr lang="it-IT" dirty="0"/>
              <a:t> di </a:t>
            </a:r>
            <a:r>
              <a:rPr lang="it-IT" dirty="0" err="1"/>
              <a:t>meccanobiologia</a:t>
            </a:r>
            <a:r>
              <a:rPr lang="it-IT" dirty="0"/>
              <a:t> e </a:t>
            </a:r>
            <a:r>
              <a:rPr lang="it-IT" dirty="0" err="1"/>
              <a:t>meccanotrasduzione</a:t>
            </a:r>
            <a:r>
              <a:rPr lang="it-IT" dirty="0"/>
              <a:t>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7BBC1D-8E0D-47AA-B45A-2B45D4AA55F0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5131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9B4A4-11F0-0587-849C-E9C6FA345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B5ABDE0-CBF3-11B7-DAEF-43DEBA7FA2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051F138-D7D7-C12E-50DC-50D6BBA4C9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Examples of Intracellular Signal Transduction</a:t>
            </a:r>
          </a:p>
          <a:p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FAK (Focal Adhesion Kinase)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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Integrin-mediated adhesion</a:t>
            </a:r>
          </a:p>
          <a:p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MAPK/ERK Pathway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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Gene transcription, ECM </a:t>
            </a:r>
            <a:r>
              <a:rPr lang="en-US" b="0" i="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remodelling</a:t>
            </a:r>
            <a:endParaRPr lang="en-US" b="0" i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b="0" i="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Wnt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r>
              <a:rPr lang="el-GR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β-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catenin Pathway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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Bone formation, osteoblast activation</a:t>
            </a:r>
          </a:p>
          <a:p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YAP/TAZ Pathway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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Cytoskeletal tension, cell proliferation</a:t>
            </a:r>
          </a:p>
          <a:p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Calcium </a:t>
            </a:r>
            <a:r>
              <a:rPr lang="en-US" b="0" i="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Signalling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 (Piezo1, TRPV4)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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Ion flux, cell volume regulation</a:t>
            </a:r>
          </a:p>
          <a:p>
            <a:endParaRPr lang="en-US" b="0" i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b="0" i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Examples of </a:t>
            </a:r>
            <a:r>
              <a:rPr lang="en-GB" b="1" i="0" u="none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Tissue-Level Response</a:t>
            </a:r>
            <a:endParaRPr lang="en-US" b="1" i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Bone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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Increased osteoblast activity, reduced sclerostin, increased bone density</a:t>
            </a:r>
          </a:p>
          <a:p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Muscle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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Satellite cell activation, muscle hypertrophy, increased protein synthesis</a:t>
            </a:r>
          </a:p>
          <a:p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Tendon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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Increased collagen type I production, improved tensile strength</a:t>
            </a:r>
          </a:p>
          <a:p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Cartilage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 </a:t>
            </a:r>
            <a:r>
              <a:rPr lang="en-US" b="0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Increased proteoglycan synthesis, maintenance of hydration and resilience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CCB741-035E-82D5-79F0-F6FC706261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F633D-0D14-48F1-84FA-DA41A65734E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963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40E51-FE24-994A-D546-F320C68CC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4BA33-8B4D-4123-C60F-FFB294D465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F148FF-C2C9-E27D-488E-AD1E5DC6C9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Non vi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elenco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le diverse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risposte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al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carico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nei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diversi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tessuti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steletrici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,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focalizzo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però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la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vostra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attenzione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sul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tessuto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carticlagineo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che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essendo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non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vascolarizzato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ha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molto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da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guadagnare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da appropriate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stimoli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meccanici</a:t>
            </a:r>
            <a:r>
              <a:rPr lang="en-GB" sz="1200" b="0" i="0" u="none" strike="noStrike" dirty="0">
                <a:solidFill>
                  <a:srgbClr val="00B0F0"/>
                </a:solidFill>
                <a:effectLst/>
              </a:rPr>
              <a:t>  in senso </a:t>
            </a:r>
            <a:r>
              <a:rPr lang="en-GB" sz="1200" b="0" i="0" u="none" strike="noStrike" dirty="0" err="1">
                <a:solidFill>
                  <a:srgbClr val="00B0F0"/>
                </a:solidFill>
                <a:effectLst/>
              </a:rPr>
              <a:t>anabolico</a:t>
            </a:r>
            <a:endParaRPr lang="en-GB" b="0" i="0" u="none" strike="noStrike" dirty="0">
              <a:solidFill>
                <a:srgbClr val="000000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0" i="0" u="none" strike="noStrike" dirty="0">
              <a:solidFill>
                <a:srgbClr val="000000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0" i="0" u="none" strike="noStrike" dirty="0">
              <a:solidFill>
                <a:srgbClr val="000000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0" i="0" u="none" strike="noStrike" dirty="0">
              <a:solidFill>
                <a:srgbClr val="000000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0" i="0" u="none" strike="noStrike" dirty="0">
              <a:solidFill>
                <a:srgbClr val="000000"/>
              </a:solidFill>
              <a:effectLst/>
            </a:endParaRPr>
          </a:p>
          <a:p>
            <a:endParaRPr lang="en-GB" sz="1200" dirty="0">
              <a:solidFill>
                <a:srgbClr val="00B0F0"/>
              </a:solidFill>
            </a:endParaRPr>
          </a:p>
          <a:p>
            <a:endParaRPr lang="en-GB" sz="1200" dirty="0">
              <a:solidFill>
                <a:srgbClr val="00B0F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16DD8C-ED4D-C505-3604-EAD495BD20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A45BE-AAE7-9047-AA27-16B1E69C15B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7117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E34B5-FF57-B16F-DA0A-802C70BE3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97D187-6DC3-CB70-5741-BE59030877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CEEA48B-85C3-3947-10DE-AD91F41477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7051BAB-C2F0-AFB3-F7BC-F59263910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9BCE0-0FCE-464E-9F36-EDD0759AE5AC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289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E34B5-FF57-B16F-DA0A-802C70BE3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97D187-6DC3-CB70-5741-BE59030877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CEEA48B-85C3-3947-10DE-AD91F41477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7051BAB-C2F0-AFB3-F7BC-F59263910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9BCE0-0FCE-464E-9F36-EDD0759AE5AC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5289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9BCE0-0FCE-464E-9F36-EDD0759AE5AC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737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42AA1-0261-CD3F-4276-F0C1D53BE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5E516B-883E-3222-979F-321003C9CC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515DA60-FB7E-CE32-F8FD-D8B2FD5DD3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F8CF747-97A9-41C3-ED56-24B9E8F2DC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9BCE0-0FCE-464E-9F36-EDD0759AE5AC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7705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AF545-1ED5-ECEA-B1E8-D5F2EE6AF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FD8FAA6-60C9-EE8D-7EFA-EB5E0467FE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D799A4E-6A5C-73B6-4D32-F498DF796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La eccessiva </a:t>
            </a:r>
            <a:r>
              <a:rPr lang="it-IT" dirty="0" err="1"/>
              <a:t>intrarotazione</a:t>
            </a:r>
            <a:r>
              <a:rPr lang="it-IT" dirty="0"/>
              <a:t> femorale contribuisce al </a:t>
            </a:r>
            <a:r>
              <a:rPr lang="it-IT" dirty="0" err="1"/>
              <a:t>malallineamento</a:t>
            </a:r>
            <a:r>
              <a:rPr lang="it-IT" dirty="0"/>
              <a:t> rotuleo  diminuendo la AREA DI CONTATTO  femoro rotulea e quindi aumenta  il carico sulla articolazione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7064136-B3E7-A411-82D9-094F828612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9BCE0-0FCE-464E-9F36-EDD0759AE5AC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0432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1FC6A-1C63-33C6-FB57-BA44C0590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C369606-F7E5-25EA-BA40-39E8FD25FF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518C4DA-D44E-F3B9-1437-E5843750F8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La eccessiva </a:t>
            </a:r>
            <a:r>
              <a:rPr lang="it-IT" dirty="0" err="1"/>
              <a:t>intrarotazione</a:t>
            </a:r>
            <a:r>
              <a:rPr lang="it-IT" dirty="0"/>
              <a:t> femorale contribuisce al </a:t>
            </a:r>
            <a:r>
              <a:rPr lang="it-IT" dirty="0" err="1"/>
              <a:t>malallineamento</a:t>
            </a:r>
            <a:r>
              <a:rPr lang="it-IT" dirty="0"/>
              <a:t> rotuleo  diminuendo la AREA DI CONTATTO  femoro rotulea e quindi aumenta  il carico sulla articolazione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DD6D9CF-19F8-0529-C55A-A24413732D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9BCE0-0FCE-464E-9F36-EDD0759AE5AC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2959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where the pain came from.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1665C1-142C-4570-98CF-FF87E104F7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797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Allo stesso modo della </a:t>
            </a:r>
            <a:r>
              <a:rPr lang="it-IT" dirty="0" err="1"/>
              <a:t>intrarotazione</a:t>
            </a:r>
            <a:r>
              <a:rPr lang="it-IT" dirty="0"/>
              <a:t> </a:t>
            </a:r>
            <a:r>
              <a:rPr lang="it-IT" dirty="0" err="1"/>
              <a:t>femnorale</a:t>
            </a:r>
            <a:r>
              <a:rPr lang="it-IT" dirty="0"/>
              <a:t> anche la pronazione del piede  porta ad una </a:t>
            </a:r>
            <a:r>
              <a:rPr lang="it-IT" dirty="0" err="1"/>
              <a:t>intrarotazione</a:t>
            </a:r>
            <a:r>
              <a:rPr lang="it-IT" dirty="0"/>
              <a:t> tibiale  che aumenta la pressione della articolazione femoro rotulea e riduce la superficie di contatto femoro rotulea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9BCE0-0FCE-464E-9F36-EDD0759AE5AC}" type="slidenum">
              <a:rPr lang="it-IT" smtClean="0"/>
              <a:pPr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540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E80ADF-54A4-B744-8C6C-2560777B0A17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EFE7D2-C728-BA4A-98D4-BE2F230D3082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326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2AD80A-0864-C84F-BE7E-23C1F1EF91FA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29B6D-0F37-6442-9DA1-DDFA549BB981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9723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534C34-CA2A-8147-9E15-3A5B6492E8FE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19ABF-7015-EB43-98C8-BBC74800BD4C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8191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8E9413-6405-4429-AE6B-BC9704A674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D5DDBB1-C82E-48AD-933F-0D09526623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5B8410F-FE05-4BF7-8836-04DC0ABDE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51D4295-CC13-4659-A4F7-B5E4BE8E0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A6942EC-3652-4C3D-BA0E-80110EC56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86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E334FCB-647B-4E5E-892B-BF0008813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D22F35A-3186-42EC-AC95-4C2AA45F0D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747CCBE-289A-4616-B62D-6925A4766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7D819E7-EAD3-48FE-BC74-C7B16ECF8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618E68D-A5FB-4694-8788-722DFA832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482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440DA0-CC55-4029-8BE4-4396B952F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71BD867-CCD2-4700-97FE-9E09884FA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654A0F5-BBF8-4A88-B127-1691EBD59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DEA7D2E-543B-4E1B-8E6D-BFE8DC9B9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81F88C2-A24B-4409-8022-D9066B8E8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477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A74BD9-2DCB-4AF8-8A96-CAEDD4870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A78D7DB-D3BA-41EA-87B0-AED2B425A8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418F342-6371-4CB5-AED1-9E7B151608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BDBC0F3-3799-4637-AD6F-022C92682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FFDAF9D-4AE5-43E0-B1CE-505E87BC2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EF3F97C-2891-4F42-B661-D81C8AC58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00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C3C108D-3361-4435-9246-D5608A964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FAFF348-B8DE-459B-A07C-8D84C3245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BEC13D6-441F-4A91-B37B-40B1E844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6B90314-A40D-468A-B8C2-BD6D01608E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4C63EE9E-8AF9-41BD-9AA1-D143ABAED4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1B1B3DC-5A67-4A17-8125-F3CF4627A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3A0740D-3E75-45C2-A9E7-94280FC4F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F1317208-0A3C-420F-AB25-2C71FD0F0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60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7C156B-135D-4DDB-89AC-78936D9E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0117BB1-04CC-4CB6-BA23-8A9B887CB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763956C-4CCF-44CB-AAA0-48519853E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518D8B0-CCFD-44C6-BAE3-C678CBCD4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446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ACE4561-053E-4E61-9112-D4CB92CA6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59AB235-519C-476A-BA2B-88BFF941F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885D96-DC12-461C-8909-BF6F6F467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80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559AF3-756E-49CE-884C-C3ACA84B1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ADE9B7A-B8BF-48E5-B5F2-CF88C6F7F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D89D53A-9823-4C04-AAD4-F11049487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6D87DC4-5F65-44B2-9E17-11B921ADD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0EFF710-36B3-4E7A-9832-5F223C33A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7F7807B-C399-4D86-BE40-FEF330E02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3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7275F4-3547-6540-94DC-D35D22FF12A9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D8FA1-A581-9C48-BC1D-38D2FBA3F2BA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900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030604-E35C-42B9-802A-27EA44E5D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8B03301-A992-43CD-8A94-B5BA1FE3D8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D60B41B-1132-4308-AA5F-74E9D2C39E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35DE9D2-09E7-4367-A788-C29180B0B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BF4D9B8-5E10-4874-9897-7769D3891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10BA7B7-005C-4F20-B128-4DFA9E644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09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9CBA21-5D76-4432-B6A6-D791ABE9D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912809A-C4F1-40BC-915B-F1925C1C17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044567F-0A50-4B99-840C-03709236B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01C18E2-65B0-47E4-92C4-D13BD8E23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41140B6-E8F8-4D85-AF35-A6D6A7E42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1760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E4BABE8F-8735-4C23-95E1-797133B8BE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A9FC076-61FE-4C58-99BD-50C644FF4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4291EBC-CA82-442D-9A2D-A8DCE00F1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FE3CF42-DAC2-4FF3-AA93-26FFE740C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E8B657B-5FB0-403A-BEF0-DE218DC4F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737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7AA6DA-BFB8-4B4C-9239-74F51E1B4316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1E98C-C913-AB46-BE58-E7DC4823B7EC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504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9ACE6A-A086-BB4D-BB92-2AE5B1E05A58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2A9D7-D124-DC4B-9A51-30497737C279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5726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53EC3E-79AF-6349-B058-51569A2B38D9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BD90EF-7979-2049-86D9-0419FFDB8DF6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4905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A70818-819F-E747-9D2F-6BA19A44F919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9C8DC-9772-D342-BC92-FEE05A3FF0B8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5233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5D3643-331F-BD47-BDBE-E35DA02BA2A6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09294-96CB-A540-980C-1B88AF294260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8756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D65E10-42A4-C645-BEAE-572B61788BE2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17606-40E7-1B40-8B7F-A5F55BC90D17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7652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/>
              <a:t>Trascinare l'immagine su un segnaposto o fare clic sull'icona per aggiungerla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AEA75F-9FC2-4442-9D4B-85E605BE05CA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4D6A4B-333D-FE44-AB20-3E27BAA36DDB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34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 dello schema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6AD0D8A-D055-304A-80DA-D6B817F217FC}" type="datetimeFigureOut">
              <a:rPr lang="it-IT"/>
              <a:pPr/>
              <a:t>26/05/2025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6C3BB21-77F6-084A-86CF-FD3D58F9D7B3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anose="020B0600070205080204" pitchFamily="34" charset="-128"/>
          <a:cs typeface="MS PGothic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anose="020B0600070205080204" pitchFamily="34" charset="-128"/>
          <a:cs typeface="MS PGothic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anose="020B0600070205080204" pitchFamily="34" charset="-128"/>
          <a:cs typeface="MS PGothic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anose="020B0600070205080204" pitchFamily="34" charset="-128"/>
          <a:cs typeface="MS PGothic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AF607AE-E9E3-4912-82A3-63336B928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C5CFD3D-AAC1-4DE5-8029-0086E3271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123365-AF0C-424C-ACDE-5014A73E96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8FF47-7CF0-496E-BF04-9DCAC14084A9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05D67F9-E389-4886-BF43-A3969AD6B4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A6BBE5B-3010-47A8-850D-CD890FF9E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987DD-D4ED-4619-826E-78FFF7DFBF3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2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2310838"/>
            <a:ext cx="1188720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0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Il trattamento riabilitativo nella patologia di ginocchio: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0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prevenzione del danno, economia articolare e gestione del dolore  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9787" y="4345966"/>
            <a:ext cx="10512425" cy="7848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GB" sz="1800" dirty="0">
                <a:solidFill>
                  <a:srgbClr val="FFC000"/>
                </a:solidFill>
                <a:latin typeface="+mj-lt"/>
                <a:ea typeface="+mn-ea"/>
                <a:cs typeface="+mn-cs"/>
              </a:rPr>
              <a:t>Maria Assunta Servadei </a:t>
            </a:r>
          </a:p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GB" sz="1800" dirty="0">
                <a:solidFill>
                  <a:srgbClr val="FFC000"/>
                </a:solidFill>
                <a:latin typeface="+mj-lt"/>
                <a:ea typeface="+mn-ea"/>
                <a:cs typeface="+mn-cs"/>
              </a:rPr>
              <a:t>36°Corso di Riccione Michela Boni  Riccione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CDA6D7BC-7633-4E52-B6E0-C54561B4DEB2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Dolore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anteriore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di Ginocchio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5" name="Picture 3" descr="figure5">
            <a:extLst>
              <a:ext uri="{FF2B5EF4-FFF2-40B4-BE49-F238E27FC236}">
                <a16:creationId xmlns:a16="http://schemas.microsoft.com/office/drawing/2014/main" id="{503216D7-8095-4BBB-A026-D4235A89E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7" y="1040496"/>
            <a:ext cx="3403341" cy="55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668C2FC4-AC5A-401E-A46F-4DC26E7BE422}"/>
              </a:ext>
            </a:extLst>
          </p:cNvPr>
          <p:cNvSpPr/>
          <p:nvPr/>
        </p:nvSpPr>
        <p:spPr>
          <a:xfrm>
            <a:off x="754910" y="2020184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826E5BCF-646C-48E3-86A6-76D5154A8788}"/>
              </a:ext>
            </a:extLst>
          </p:cNvPr>
          <p:cNvSpPr/>
          <p:nvPr/>
        </p:nvSpPr>
        <p:spPr>
          <a:xfrm>
            <a:off x="1265273" y="3667951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9253D600-E0D9-42E7-B9E1-B6F82918054C}"/>
              </a:ext>
            </a:extLst>
          </p:cNvPr>
          <p:cNvSpPr/>
          <p:nvPr/>
        </p:nvSpPr>
        <p:spPr>
          <a:xfrm>
            <a:off x="1343245" y="5253417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05A9C89-C429-475D-B1BF-084DB4DBA850}"/>
              </a:ext>
            </a:extLst>
          </p:cNvPr>
          <p:cNvSpPr txBox="1"/>
          <p:nvPr/>
        </p:nvSpPr>
        <p:spPr>
          <a:xfrm>
            <a:off x="4096184" y="2287402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Calibri Light" panose="020F0302020204030204"/>
              </a:rPr>
              <a:t>Fattori </a:t>
            </a:r>
            <a:r>
              <a:rPr lang="en-US" sz="4000" b="1" dirty="0" err="1">
                <a:latin typeface="Calibri Light" panose="020F0302020204030204"/>
              </a:rPr>
              <a:t>Prossimali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5A876E6-D443-45C4-AE19-A4C4D50E0ED3}"/>
              </a:ext>
            </a:extLst>
          </p:cNvPr>
          <p:cNvSpPr txBox="1"/>
          <p:nvPr/>
        </p:nvSpPr>
        <p:spPr>
          <a:xfrm>
            <a:off x="4085550" y="3816812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Calibri Light" panose="020F0302020204030204"/>
              </a:rPr>
              <a:t>Fattori </a:t>
            </a:r>
            <a:r>
              <a:rPr lang="en-US" sz="4000" b="1" dirty="0" err="1">
                <a:latin typeface="Calibri Light" panose="020F0302020204030204"/>
              </a:rPr>
              <a:t>Locali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19965A6-8684-4B98-B634-FFD9E11DB4CF}"/>
              </a:ext>
            </a:extLst>
          </p:cNvPr>
          <p:cNvSpPr txBox="1"/>
          <p:nvPr/>
        </p:nvSpPr>
        <p:spPr>
          <a:xfrm>
            <a:off x="4096182" y="5349113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Calibri Light" panose="020F0302020204030204"/>
              </a:rPr>
              <a:t>Fattori </a:t>
            </a:r>
            <a:r>
              <a:rPr lang="en-US" sz="4000" b="1" dirty="0" err="1">
                <a:latin typeface="Calibri Light" panose="020F0302020204030204"/>
              </a:rPr>
              <a:t>Distali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396E1C7-30C6-4F19-B8AE-1F703B68DB34}"/>
              </a:ext>
            </a:extLst>
          </p:cNvPr>
          <p:cNvSpPr txBox="1"/>
          <p:nvPr/>
        </p:nvSpPr>
        <p:spPr>
          <a:xfrm>
            <a:off x="103668" y="6434551"/>
            <a:ext cx="6097772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Davis &amp; Powers, Consensus statement, IPFPRR, JOSPT, 2010</a:t>
            </a:r>
          </a:p>
        </p:txBody>
      </p:sp>
    </p:spTree>
    <p:extLst>
      <p:ext uri="{BB962C8B-B14F-4D97-AF65-F5344CB8AC3E}">
        <p14:creationId xmlns:p14="http://schemas.microsoft.com/office/powerpoint/2010/main" val="2784176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630474E6-3181-496F-BF20-BCBC79A29939}"/>
              </a:ext>
            </a:extLst>
          </p:cNvPr>
          <p:cNvSpPr/>
          <p:nvPr/>
        </p:nvSpPr>
        <p:spPr>
          <a:xfrm>
            <a:off x="3957047" y="2141723"/>
            <a:ext cx="3942944" cy="102072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DA6D7BC-7633-4E52-B6E0-C54561B4DEB2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Patello-Femoral-Pain: factors involved</a:t>
            </a:r>
          </a:p>
        </p:txBody>
      </p:sp>
      <p:pic>
        <p:nvPicPr>
          <p:cNvPr id="5" name="Picture 3" descr="figure5">
            <a:extLst>
              <a:ext uri="{FF2B5EF4-FFF2-40B4-BE49-F238E27FC236}">
                <a16:creationId xmlns:a16="http://schemas.microsoft.com/office/drawing/2014/main" id="{503216D7-8095-4BBB-A026-D4235A89E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7" y="1040496"/>
            <a:ext cx="3403341" cy="55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668C2FC4-AC5A-401E-A46F-4DC26E7BE422}"/>
              </a:ext>
            </a:extLst>
          </p:cNvPr>
          <p:cNvSpPr/>
          <p:nvPr/>
        </p:nvSpPr>
        <p:spPr>
          <a:xfrm>
            <a:off x="754910" y="2020184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826E5BCF-646C-48E3-86A6-76D5154A8788}"/>
              </a:ext>
            </a:extLst>
          </p:cNvPr>
          <p:cNvSpPr/>
          <p:nvPr/>
        </p:nvSpPr>
        <p:spPr>
          <a:xfrm>
            <a:off x="1265273" y="3667951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9253D600-E0D9-42E7-B9E1-B6F82918054C}"/>
              </a:ext>
            </a:extLst>
          </p:cNvPr>
          <p:cNvSpPr/>
          <p:nvPr/>
        </p:nvSpPr>
        <p:spPr>
          <a:xfrm>
            <a:off x="1343245" y="5253417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05A9C89-C429-475D-B1BF-084DB4DBA850}"/>
              </a:ext>
            </a:extLst>
          </p:cNvPr>
          <p:cNvSpPr txBox="1"/>
          <p:nvPr/>
        </p:nvSpPr>
        <p:spPr>
          <a:xfrm>
            <a:off x="4096184" y="2287402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Proximal factors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5A876E6-D443-45C4-AE19-A4C4D50E0ED3}"/>
              </a:ext>
            </a:extLst>
          </p:cNvPr>
          <p:cNvSpPr txBox="1"/>
          <p:nvPr/>
        </p:nvSpPr>
        <p:spPr>
          <a:xfrm>
            <a:off x="4085550" y="3816812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Local factors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19965A6-8684-4B98-B634-FFD9E11DB4CF}"/>
              </a:ext>
            </a:extLst>
          </p:cNvPr>
          <p:cNvSpPr txBox="1"/>
          <p:nvPr/>
        </p:nvSpPr>
        <p:spPr>
          <a:xfrm>
            <a:off x="4096182" y="5349113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Distal factors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396E1C7-30C6-4F19-B8AE-1F703B68DB34}"/>
              </a:ext>
            </a:extLst>
          </p:cNvPr>
          <p:cNvSpPr txBox="1"/>
          <p:nvPr/>
        </p:nvSpPr>
        <p:spPr>
          <a:xfrm>
            <a:off x="103668" y="6434551"/>
            <a:ext cx="6097772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Davis &amp; Powers, Consensus statement, IPFPRR, JOSPT, 2010</a:t>
            </a:r>
          </a:p>
        </p:txBody>
      </p:sp>
    </p:spTree>
    <p:extLst>
      <p:ext uri="{BB962C8B-B14F-4D97-AF65-F5344CB8AC3E}">
        <p14:creationId xmlns:p14="http://schemas.microsoft.com/office/powerpoint/2010/main" val="2084178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7D812-606A-2FD8-E177-32740FA88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9B648DD8-C47B-2B26-9DFF-9E7DF60B8507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Patello-Femoral-Pain: Proximal factors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15DB857-1931-59DE-C057-046F25A51BDD}"/>
              </a:ext>
            </a:extLst>
          </p:cNvPr>
          <p:cNvSpPr txBox="1"/>
          <p:nvPr/>
        </p:nvSpPr>
        <p:spPr>
          <a:xfrm>
            <a:off x="251258" y="1089016"/>
            <a:ext cx="6913472" cy="232217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2800" b="1" dirty="0" err="1">
                <a:latin typeface="Calibri Light" panose="020F0302020204030204"/>
              </a:rPr>
              <a:t>Eccessiva</a:t>
            </a:r>
            <a:r>
              <a:rPr lang="en-US" sz="2800" b="1" dirty="0">
                <a:latin typeface="Calibri Light" panose="020F0302020204030204"/>
              </a:rPr>
              <a:t> intra </a:t>
            </a:r>
            <a:r>
              <a:rPr lang="en-US" sz="2800" b="1" dirty="0" err="1">
                <a:latin typeface="Calibri Light" panose="020F0302020204030204"/>
              </a:rPr>
              <a:t>rotazione</a:t>
            </a:r>
            <a:r>
              <a:rPr lang="en-US" sz="2800" b="1" dirty="0">
                <a:latin typeface="Calibri Light" panose="020F0302020204030204"/>
              </a:rPr>
              <a:t> </a:t>
            </a:r>
            <a:r>
              <a:rPr lang="en-US" sz="2800" b="1" dirty="0" err="1">
                <a:latin typeface="Calibri Light" panose="020F0302020204030204"/>
              </a:rPr>
              <a:t>femorale</a:t>
            </a:r>
            <a:r>
              <a:rPr lang="en-US" sz="2800" b="1" dirty="0">
                <a:latin typeface="Calibri Light" panose="020F0302020204030204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err="1">
                <a:latin typeface="Calibri Light" panose="020F0302020204030204"/>
              </a:rPr>
              <a:t>Contribuisce</a:t>
            </a:r>
            <a:r>
              <a:rPr lang="en-US" sz="2000" dirty="0">
                <a:latin typeface="Calibri Light" panose="020F0302020204030204"/>
              </a:rPr>
              <a:t> al </a:t>
            </a:r>
            <a:r>
              <a:rPr lang="en-US" sz="2000" dirty="0" err="1">
                <a:latin typeface="Calibri Light" panose="020F0302020204030204"/>
              </a:rPr>
              <a:t>malallineamento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lang="en-US" sz="2000" dirty="0" err="1">
                <a:latin typeface="Calibri Light" panose="020F0302020204030204"/>
              </a:rPr>
              <a:t>rotuleo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lang="en-US" sz="2000" dirty="0" err="1">
                <a:latin typeface="Calibri Light" panose="020F0302020204030204"/>
              </a:rPr>
              <a:t>durante</a:t>
            </a:r>
            <a:r>
              <a:rPr lang="en-US" sz="2000" dirty="0">
                <a:latin typeface="Calibri Light" panose="020F0302020204030204"/>
              </a:rPr>
              <a:t> le </a:t>
            </a:r>
            <a:r>
              <a:rPr lang="en-US" sz="2000" dirty="0" err="1">
                <a:latin typeface="Calibri Light" panose="020F0302020204030204"/>
              </a:rPr>
              <a:t>attività</a:t>
            </a:r>
            <a:r>
              <a:rPr lang="en-US" sz="2000" dirty="0">
                <a:latin typeface="Calibri Light" panose="020F0302020204030204"/>
              </a:rPr>
              <a:t> in </a:t>
            </a:r>
            <a:r>
              <a:rPr lang="en-US" sz="2000" dirty="0" err="1">
                <a:latin typeface="Calibri Light" panose="020F0302020204030204"/>
              </a:rPr>
              <a:t>carico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latin typeface="Calibri Light" panose="020F0302020204030204"/>
              </a:rPr>
              <a:t>Per </a:t>
            </a:r>
            <a:r>
              <a:rPr lang="en-US" sz="2000" dirty="0" err="1">
                <a:latin typeface="Calibri Light" panose="020F0302020204030204"/>
              </a:rPr>
              <a:t>cio</a:t>
            </a:r>
            <a:r>
              <a:rPr lang="en-US" sz="2000" dirty="0">
                <a:latin typeface="Calibri Light" panose="020F0302020204030204"/>
              </a:rPr>
              <a:t>’ diminuendo </a:t>
            </a:r>
            <a:r>
              <a:rPr lang="en-US" sz="2000" dirty="0" err="1">
                <a:latin typeface="Calibri Light" panose="020F0302020204030204"/>
              </a:rPr>
              <a:t>l’area</a:t>
            </a:r>
            <a:r>
              <a:rPr lang="en-US" sz="2000" dirty="0">
                <a:latin typeface="Calibri Light" panose="020F0302020204030204"/>
              </a:rPr>
              <a:t> di </a:t>
            </a:r>
            <a:r>
              <a:rPr lang="en-US" sz="2000" dirty="0" err="1">
                <a:latin typeface="Calibri Light" panose="020F0302020204030204"/>
              </a:rPr>
              <a:t>contatto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lang="en-US" sz="2000" dirty="0" err="1">
                <a:latin typeface="Calibri Light" panose="020F0302020204030204"/>
              </a:rPr>
              <a:t>femoro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lang="en-US" sz="2000" dirty="0" err="1">
                <a:latin typeface="Calibri Light" panose="020F0302020204030204"/>
              </a:rPr>
              <a:t>rotulea</a:t>
            </a:r>
            <a:r>
              <a:rPr lang="en-US" sz="2000" dirty="0">
                <a:latin typeface="Calibri Light" panose="020F0302020204030204"/>
              </a:rPr>
              <a:t>,  </a:t>
            </a:r>
            <a:r>
              <a:rPr lang="en-US" sz="2000" dirty="0" err="1">
                <a:latin typeface="Calibri Light" panose="020F0302020204030204"/>
              </a:rPr>
              <a:t>aumenta</a:t>
            </a:r>
            <a:r>
              <a:rPr lang="en-US" sz="2000" dirty="0">
                <a:latin typeface="Calibri Light" panose="020F0302020204030204"/>
              </a:rPr>
              <a:t>  il </a:t>
            </a:r>
            <a:r>
              <a:rPr lang="en-US" sz="2000" dirty="0" err="1">
                <a:latin typeface="Calibri Light" panose="020F0302020204030204"/>
              </a:rPr>
              <a:t>carico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a cui è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sottoposta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l’articolazione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stessa</a:t>
            </a:r>
            <a:endParaRPr kumimoji="0" lang="en-US" sz="20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7" name="Picture 2" descr="figure10">
            <a:extLst>
              <a:ext uri="{FF2B5EF4-FFF2-40B4-BE49-F238E27FC236}">
                <a16:creationId xmlns:a16="http://schemas.microsoft.com/office/drawing/2014/main" id="{56F864D0-D424-179D-F3D9-5F93C9085D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56"/>
          <a:stretch/>
        </p:blipFill>
        <p:spPr bwMode="auto">
          <a:xfrm>
            <a:off x="8649841" y="812977"/>
            <a:ext cx="3242318" cy="2710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7F9E737C-F53E-18AF-3320-24A93B985702}"/>
              </a:ext>
            </a:extLst>
          </p:cNvPr>
          <p:cNvSpPr txBox="1"/>
          <p:nvPr/>
        </p:nvSpPr>
        <p:spPr>
          <a:xfrm>
            <a:off x="10863557" y="4973997"/>
            <a:ext cx="12079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Powers et al. JOSPT 2003;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Souza &amp; Powers, JOSPT, 2009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80C41E8E-A250-B1D1-E572-F2EDC188E2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798" r="4078"/>
          <a:stretch/>
        </p:blipFill>
        <p:spPr>
          <a:xfrm>
            <a:off x="7143373" y="3180810"/>
            <a:ext cx="3242318" cy="3677190"/>
          </a:xfrm>
          <a:prstGeom prst="rect">
            <a:avLst/>
          </a:prstGeom>
        </p:spPr>
      </p:pic>
      <p:sp>
        <p:nvSpPr>
          <p:cNvPr id="13" name="Freccia circolare in giù 12">
            <a:extLst>
              <a:ext uri="{FF2B5EF4-FFF2-40B4-BE49-F238E27FC236}">
                <a16:creationId xmlns:a16="http://schemas.microsoft.com/office/drawing/2014/main" id="{1EEA8475-45A0-0C2A-CFB4-AEC1DC6259B8}"/>
              </a:ext>
            </a:extLst>
          </p:cNvPr>
          <p:cNvSpPr/>
          <p:nvPr/>
        </p:nvSpPr>
        <p:spPr>
          <a:xfrm>
            <a:off x="10012953" y="1835433"/>
            <a:ext cx="850604" cy="414670"/>
          </a:xfrm>
          <a:prstGeom prst="curved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DF5C4CE-8BC3-935C-CE1C-DA8635E97811}"/>
              </a:ext>
            </a:extLst>
          </p:cNvPr>
          <p:cNvSpPr txBox="1"/>
          <p:nvPr/>
        </p:nvSpPr>
        <p:spPr>
          <a:xfrm>
            <a:off x="464237" y="4189167"/>
            <a:ext cx="5462001" cy="138499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Eccessiva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adduzione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dell’anca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aumenta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l’angolo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Q</a:t>
            </a:r>
            <a:endParaRPr lang="en-US" sz="2800" dirty="0">
              <a:latin typeface="Calibri Light" panose="020F0302020204030204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          “Angolo Q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dinamico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”</a:t>
            </a:r>
          </a:p>
        </p:txBody>
      </p:sp>
      <p:pic>
        <p:nvPicPr>
          <p:cNvPr id="8" name="Picture 2" descr="Q-Angle copy">
            <a:extLst>
              <a:ext uri="{FF2B5EF4-FFF2-40B4-BE49-F238E27FC236}">
                <a16:creationId xmlns:a16="http://schemas.microsoft.com/office/drawing/2014/main" id="{21AE2192-8BA7-B698-3FAB-47FCBF888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720" y="3775866"/>
            <a:ext cx="1581410" cy="2342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7DCAA9D-2DD7-7E23-8E3A-B46B5B015131}"/>
              </a:ext>
            </a:extLst>
          </p:cNvPr>
          <p:cNvSpPr txBox="1"/>
          <p:nvPr/>
        </p:nvSpPr>
        <p:spPr>
          <a:xfrm>
            <a:off x="5366838" y="3927557"/>
            <a:ext cx="19125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15°-20°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Dynamic Q angle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981E7FB-EACD-51FF-AF5F-EFD44CE5732B}"/>
              </a:ext>
            </a:extLst>
          </p:cNvPr>
          <p:cNvSpPr txBox="1"/>
          <p:nvPr/>
        </p:nvSpPr>
        <p:spPr>
          <a:xfrm>
            <a:off x="545314" y="6189714"/>
            <a:ext cx="5462001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>
                <a:solidFill>
                  <a:srgbClr val="FF0000"/>
                </a:solidFill>
                <a:latin typeface="Calibri Light" panose="020F0302020204030204"/>
              </a:rPr>
              <a:t>Un tempo </a:t>
            </a:r>
            <a:r>
              <a:rPr lang="en-US" sz="2000" b="1" dirty="0" err="1">
                <a:solidFill>
                  <a:srgbClr val="FF0000"/>
                </a:solidFill>
                <a:latin typeface="Calibri Light" panose="020F0302020204030204"/>
              </a:rPr>
              <a:t>si</a:t>
            </a:r>
            <a:r>
              <a:rPr lang="en-US" sz="2000" b="1" dirty="0">
                <a:solidFill>
                  <a:srgbClr val="FF0000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 Light" panose="020F0302020204030204"/>
              </a:rPr>
              <a:t>eseguiva</a:t>
            </a:r>
            <a:r>
              <a:rPr lang="en-US" sz="2000" b="1" dirty="0">
                <a:solidFill>
                  <a:srgbClr val="FF0000"/>
                </a:solidFill>
                <a:latin typeface="Calibri Light" panose="020F0302020204030204"/>
              </a:rPr>
              <a:t>  RX in </a:t>
            </a:r>
            <a:r>
              <a:rPr lang="en-US" sz="2000" b="1" dirty="0" err="1">
                <a:solidFill>
                  <a:srgbClr val="FF0000"/>
                </a:solidFill>
                <a:latin typeface="Calibri Light" panose="020F0302020204030204"/>
              </a:rPr>
              <a:t>carico</a:t>
            </a:r>
            <a:r>
              <a:rPr lang="en-US" sz="2000" b="1" dirty="0">
                <a:solidFill>
                  <a:srgbClr val="FF0000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 Light" panose="020F0302020204030204"/>
              </a:rPr>
              <a:t>degli</a:t>
            </a:r>
            <a:r>
              <a:rPr lang="en-US" sz="2000" b="1" dirty="0">
                <a:solidFill>
                  <a:srgbClr val="FF0000"/>
                </a:solidFill>
                <a:latin typeface="Calibri Light" panose="020F0302020204030204"/>
              </a:rPr>
              <a:t> AAII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err="1">
                <a:solidFill>
                  <a:srgbClr val="FF0000"/>
                </a:solidFill>
                <a:latin typeface="Calibri Light" panose="020F0302020204030204"/>
              </a:rPr>
              <a:t>ora</a:t>
            </a:r>
            <a:r>
              <a:rPr lang="en-US" sz="2000" b="1" dirty="0">
                <a:solidFill>
                  <a:srgbClr val="FF0000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 Light" panose="020F0302020204030204"/>
              </a:rPr>
              <a:t>si</a:t>
            </a:r>
            <a:r>
              <a:rPr lang="en-US" sz="2000" b="1" dirty="0">
                <a:solidFill>
                  <a:srgbClr val="FF0000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 Light" panose="020F0302020204030204"/>
              </a:rPr>
              <a:t>eseguono</a:t>
            </a:r>
            <a:r>
              <a:rPr lang="en-US" sz="2000" b="1" dirty="0">
                <a:solidFill>
                  <a:srgbClr val="FF0000"/>
                </a:solidFill>
                <a:latin typeface="Calibri Light" panose="020F0302020204030204"/>
              </a:rPr>
              <a:t> test </a:t>
            </a:r>
            <a:r>
              <a:rPr lang="en-US" sz="2000" b="1" dirty="0" err="1">
                <a:solidFill>
                  <a:srgbClr val="FF0000"/>
                </a:solidFill>
                <a:latin typeface="Calibri Light" panose="020F0302020204030204"/>
              </a:rPr>
              <a:t>dinamici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B215E6EA-298E-8CAD-27FD-02582EFB197B}"/>
              </a:ext>
            </a:extLst>
          </p:cNvPr>
          <p:cNvSpPr/>
          <p:nvPr/>
        </p:nvSpPr>
        <p:spPr>
          <a:xfrm>
            <a:off x="961556" y="6177601"/>
            <a:ext cx="4849792" cy="70788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0987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E80DE-E10B-27C4-F329-D7FEC6BA0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3A582700-58E8-FA11-E54D-3E16C40282FB}"/>
              </a:ext>
            </a:extLst>
          </p:cNvPr>
          <p:cNvSpPr txBox="1"/>
          <p:nvPr/>
        </p:nvSpPr>
        <p:spPr>
          <a:xfrm>
            <a:off x="1523362" y="169949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Alterazione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della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postura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dinamica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000D469-A57D-3D55-4313-AC70CF683075}"/>
              </a:ext>
            </a:extLst>
          </p:cNvPr>
          <p:cNvSpPr txBox="1"/>
          <p:nvPr/>
        </p:nvSpPr>
        <p:spPr>
          <a:xfrm>
            <a:off x="251258" y="1089016"/>
            <a:ext cx="6913472" cy="232217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2800" b="1" dirty="0" err="1">
                <a:latin typeface="Calibri Light" panose="020F0302020204030204"/>
              </a:rPr>
              <a:t>Eccessiva</a:t>
            </a:r>
            <a:r>
              <a:rPr lang="en-US" sz="2800" b="1" dirty="0">
                <a:latin typeface="Calibri Light" panose="020F0302020204030204"/>
              </a:rPr>
              <a:t> intra </a:t>
            </a:r>
            <a:r>
              <a:rPr lang="en-US" sz="2800" b="1" dirty="0" err="1">
                <a:latin typeface="Calibri Light" panose="020F0302020204030204"/>
              </a:rPr>
              <a:t>rotazione</a:t>
            </a:r>
            <a:r>
              <a:rPr lang="en-US" sz="2800" b="1" dirty="0">
                <a:latin typeface="Calibri Light" panose="020F0302020204030204"/>
              </a:rPr>
              <a:t> </a:t>
            </a:r>
            <a:r>
              <a:rPr lang="en-US" sz="2800" b="1" dirty="0" err="1">
                <a:latin typeface="Calibri Light" panose="020F0302020204030204"/>
              </a:rPr>
              <a:t>femorale</a:t>
            </a:r>
            <a:r>
              <a:rPr lang="en-US" sz="2800" b="1" dirty="0">
                <a:latin typeface="Calibri Light" panose="020F0302020204030204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err="1">
                <a:latin typeface="Calibri Light" panose="020F0302020204030204"/>
              </a:rPr>
              <a:t>Contribuisce</a:t>
            </a:r>
            <a:r>
              <a:rPr lang="en-US" sz="2000" dirty="0">
                <a:latin typeface="Calibri Light" panose="020F0302020204030204"/>
              </a:rPr>
              <a:t> al </a:t>
            </a:r>
            <a:r>
              <a:rPr lang="en-US" sz="2000" dirty="0" err="1">
                <a:latin typeface="Calibri Light" panose="020F0302020204030204"/>
              </a:rPr>
              <a:t>malallineamento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lang="en-US" sz="2000" dirty="0" err="1">
                <a:latin typeface="Calibri Light" panose="020F0302020204030204"/>
              </a:rPr>
              <a:t>rotuleo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lang="en-US" sz="2000" dirty="0" err="1">
                <a:latin typeface="Calibri Light" panose="020F0302020204030204"/>
              </a:rPr>
              <a:t>durante</a:t>
            </a:r>
            <a:r>
              <a:rPr lang="en-US" sz="2000" dirty="0">
                <a:latin typeface="Calibri Light" panose="020F0302020204030204"/>
              </a:rPr>
              <a:t> le </a:t>
            </a:r>
            <a:r>
              <a:rPr lang="en-US" sz="2000" dirty="0" err="1">
                <a:latin typeface="Calibri Light" panose="020F0302020204030204"/>
              </a:rPr>
              <a:t>attività</a:t>
            </a:r>
            <a:r>
              <a:rPr lang="en-US" sz="2000" dirty="0">
                <a:latin typeface="Calibri Light" panose="020F0302020204030204"/>
              </a:rPr>
              <a:t> in </a:t>
            </a:r>
            <a:r>
              <a:rPr lang="en-US" sz="2000" dirty="0" err="1">
                <a:latin typeface="Calibri Light" panose="020F0302020204030204"/>
              </a:rPr>
              <a:t>carico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latin typeface="Calibri Light" panose="020F0302020204030204"/>
              </a:rPr>
              <a:t>Per </a:t>
            </a:r>
            <a:r>
              <a:rPr lang="en-US" sz="2000" dirty="0" err="1">
                <a:latin typeface="Calibri Light" panose="020F0302020204030204"/>
              </a:rPr>
              <a:t>cio</a:t>
            </a:r>
            <a:r>
              <a:rPr lang="en-US" sz="2000" dirty="0">
                <a:latin typeface="Calibri Light" panose="020F0302020204030204"/>
              </a:rPr>
              <a:t>’ diminuendo </a:t>
            </a:r>
            <a:r>
              <a:rPr lang="en-US" sz="2000" dirty="0" err="1">
                <a:latin typeface="Calibri Light" panose="020F0302020204030204"/>
              </a:rPr>
              <a:t>l’area</a:t>
            </a:r>
            <a:r>
              <a:rPr lang="en-US" sz="2000" dirty="0">
                <a:latin typeface="Calibri Light" panose="020F0302020204030204"/>
              </a:rPr>
              <a:t> di </a:t>
            </a:r>
            <a:r>
              <a:rPr lang="en-US" sz="2000" dirty="0" err="1">
                <a:latin typeface="Calibri Light" panose="020F0302020204030204"/>
              </a:rPr>
              <a:t>contatto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lang="en-US" sz="2000" dirty="0" err="1">
                <a:latin typeface="Calibri Light" panose="020F0302020204030204"/>
              </a:rPr>
              <a:t>femoro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lang="en-US" sz="2000" dirty="0" err="1">
                <a:latin typeface="Calibri Light" panose="020F0302020204030204"/>
              </a:rPr>
              <a:t>rotulea</a:t>
            </a:r>
            <a:r>
              <a:rPr lang="en-US" sz="2000" dirty="0">
                <a:latin typeface="Calibri Light" panose="020F0302020204030204"/>
              </a:rPr>
              <a:t>,  </a:t>
            </a:r>
            <a:r>
              <a:rPr lang="en-US" sz="2000" dirty="0" err="1">
                <a:latin typeface="Calibri Light" panose="020F0302020204030204"/>
              </a:rPr>
              <a:t>aumenta</a:t>
            </a:r>
            <a:r>
              <a:rPr lang="en-US" sz="2000" dirty="0">
                <a:latin typeface="Calibri Light" panose="020F0302020204030204"/>
              </a:rPr>
              <a:t>  il </a:t>
            </a:r>
            <a:r>
              <a:rPr lang="en-US" sz="2000" dirty="0" err="1">
                <a:latin typeface="Calibri Light" panose="020F0302020204030204"/>
              </a:rPr>
              <a:t>carico</a:t>
            </a:r>
            <a:r>
              <a:rPr lang="en-US" sz="2000" dirty="0">
                <a:latin typeface="Calibri Light" panose="020F0302020204030204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a cui è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sottoposta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l’articolazione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stessa</a:t>
            </a:r>
            <a:endParaRPr kumimoji="0" lang="en-US" sz="20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7" name="Picture 2" descr="figure10">
            <a:extLst>
              <a:ext uri="{FF2B5EF4-FFF2-40B4-BE49-F238E27FC236}">
                <a16:creationId xmlns:a16="http://schemas.microsoft.com/office/drawing/2014/main" id="{0E6336E1-8304-7259-6B2D-C276C53A47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56"/>
          <a:stretch/>
        </p:blipFill>
        <p:spPr bwMode="auto">
          <a:xfrm>
            <a:off x="8649841" y="812977"/>
            <a:ext cx="3242318" cy="2710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A93A81D7-4087-209A-DBB0-6EAB58909458}"/>
              </a:ext>
            </a:extLst>
          </p:cNvPr>
          <p:cNvSpPr txBox="1"/>
          <p:nvPr/>
        </p:nvSpPr>
        <p:spPr>
          <a:xfrm>
            <a:off x="10863557" y="4973997"/>
            <a:ext cx="12079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Powers et al. JOSPT 2003;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Souza &amp; Powers, JOSPT, 2009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26271D64-0249-FB03-7175-20D58ECE7E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798" r="4078"/>
          <a:stretch/>
        </p:blipFill>
        <p:spPr>
          <a:xfrm>
            <a:off x="7143373" y="3180810"/>
            <a:ext cx="3242318" cy="3677190"/>
          </a:xfrm>
          <a:prstGeom prst="rect">
            <a:avLst/>
          </a:prstGeom>
        </p:spPr>
      </p:pic>
      <p:sp>
        <p:nvSpPr>
          <p:cNvPr id="13" name="Freccia circolare in giù 12">
            <a:extLst>
              <a:ext uri="{FF2B5EF4-FFF2-40B4-BE49-F238E27FC236}">
                <a16:creationId xmlns:a16="http://schemas.microsoft.com/office/drawing/2014/main" id="{B353C80C-440D-039F-86EA-E0E5928748D4}"/>
              </a:ext>
            </a:extLst>
          </p:cNvPr>
          <p:cNvSpPr/>
          <p:nvPr/>
        </p:nvSpPr>
        <p:spPr>
          <a:xfrm>
            <a:off x="10012953" y="1835433"/>
            <a:ext cx="850604" cy="414670"/>
          </a:xfrm>
          <a:prstGeom prst="curved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99EB23E-7E9F-461A-BCDF-09996B0639E4}"/>
              </a:ext>
            </a:extLst>
          </p:cNvPr>
          <p:cNvSpPr txBox="1"/>
          <p:nvPr/>
        </p:nvSpPr>
        <p:spPr>
          <a:xfrm>
            <a:off x="464237" y="4189167"/>
            <a:ext cx="5462001" cy="138499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Eccessiva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adduzione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dell’anca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aumenta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l’angolo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Q</a:t>
            </a:r>
            <a:endParaRPr lang="en-US" sz="2800" dirty="0">
              <a:latin typeface="Calibri Light" panose="020F0302020204030204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          “Angolo Q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dinamico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”</a:t>
            </a:r>
          </a:p>
        </p:txBody>
      </p:sp>
      <p:pic>
        <p:nvPicPr>
          <p:cNvPr id="8" name="Picture 2" descr="Q-Angle copy">
            <a:extLst>
              <a:ext uri="{FF2B5EF4-FFF2-40B4-BE49-F238E27FC236}">
                <a16:creationId xmlns:a16="http://schemas.microsoft.com/office/drawing/2014/main" id="{711DD195-FE69-3DDB-82B9-D0FF33E64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720" y="3775866"/>
            <a:ext cx="1581410" cy="2342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03C15F1-4198-8DD0-4C0D-99EF68FA22E9}"/>
              </a:ext>
            </a:extLst>
          </p:cNvPr>
          <p:cNvSpPr txBox="1"/>
          <p:nvPr/>
        </p:nvSpPr>
        <p:spPr>
          <a:xfrm>
            <a:off x="5366838" y="3927557"/>
            <a:ext cx="19125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15°-20°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Dynamic Q angle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71C7BE0-F563-5374-7068-F7E745AB07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444" y="5690667"/>
            <a:ext cx="4243184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951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8DB710A8-1A80-4350-BFDF-96BE910B00A3}"/>
              </a:ext>
            </a:extLst>
          </p:cNvPr>
          <p:cNvSpPr txBox="1"/>
          <p:nvPr/>
        </p:nvSpPr>
        <p:spPr>
          <a:xfrm>
            <a:off x="2161080" y="1267589"/>
            <a:ext cx="8074036" cy="163121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sz="2800" b="1" dirty="0" err="1">
                <a:latin typeface="Calibri Light" panose="020F0302020204030204"/>
              </a:rPr>
              <a:t>Aumento</a:t>
            </a:r>
            <a:r>
              <a:rPr lang="en-US" sz="2800" b="1" dirty="0">
                <a:latin typeface="Calibri Light" panose="020F0302020204030204"/>
              </a:rPr>
              <a:t> </a:t>
            </a:r>
            <a:r>
              <a:rPr lang="en-US" sz="2800" b="1" dirty="0" err="1">
                <a:latin typeface="Calibri Light" panose="020F0302020204030204"/>
              </a:rPr>
              <a:t>della</a:t>
            </a:r>
            <a:r>
              <a:rPr lang="en-US" sz="2800" b="1" dirty="0">
                <a:latin typeface="Calibri Light" panose="020F0302020204030204"/>
              </a:rPr>
              <a:t> </a:t>
            </a:r>
            <a:r>
              <a:rPr lang="en-US" sz="2800" b="1" dirty="0" err="1">
                <a:latin typeface="Calibri Light" panose="020F0302020204030204"/>
              </a:rPr>
              <a:t>pressione</a:t>
            </a:r>
            <a:r>
              <a:rPr lang="en-US" sz="2800" b="1" dirty="0">
                <a:latin typeface="Calibri Light" panose="020F0302020204030204"/>
              </a:rPr>
              <a:t> </a:t>
            </a:r>
            <a:r>
              <a:rPr lang="en-US" sz="2800" b="1" dirty="0" err="1">
                <a:latin typeface="Calibri Light" panose="020F0302020204030204"/>
              </a:rPr>
              <a:t>sulla</a:t>
            </a:r>
            <a:r>
              <a:rPr lang="en-US" sz="2800" b="1" dirty="0">
                <a:latin typeface="Calibri Light" panose="020F0302020204030204"/>
              </a:rPr>
              <a:t> </a:t>
            </a:r>
            <a:r>
              <a:rPr lang="en-US" sz="2800" b="1" dirty="0" err="1">
                <a:latin typeface="Calibri Light" panose="020F0302020204030204"/>
              </a:rPr>
              <a:t>faccetta</a:t>
            </a:r>
            <a:r>
              <a:rPr lang="en-US" sz="2800" b="1" dirty="0">
                <a:latin typeface="Calibri Light" panose="020F0302020204030204"/>
              </a:rPr>
              <a:t> </a:t>
            </a:r>
            <a:r>
              <a:rPr lang="en-US" sz="2800" b="1" dirty="0" err="1">
                <a:latin typeface="Calibri Light" panose="020F0302020204030204"/>
              </a:rPr>
              <a:t>laterale</a:t>
            </a:r>
            <a:r>
              <a:rPr lang="en-US" sz="2800" b="1" dirty="0">
                <a:latin typeface="Calibri Light" panose="020F0302020204030204"/>
              </a:rPr>
              <a:t>  ai </a:t>
            </a:r>
            <a:r>
              <a:rPr lang="en-US" sz="2800" b="1" dirty="0" err="1">
                <a:latin typeface="Calibri Light" panose="020F0302020204030204"/>
              </a:rPr>
              <a:t>diversi</a:t>
            </a:r>
            <a:r>
              <a:rPr lang="en-US" sz="2800" b="1" dirty="0">
                <a:latin typeface="Calibri Light" panose="020F0302020204030204"/>
              </a:rPr>
              <a:t> </a:t>
            </a:r>
            <a:r>
              <a:rPr lang="en-US" sz="2800" b="1" dirty="0" err="1">
                <a:latin typeface="Calibri Light" panose="020F0302020204030204"/>
              </a:rPr>
              <a:t>gradi</a:t>
            </a:r>
            <a:r>
              <a:rPr lang="en-US" sz="2800" b="1" dirty="0">
                <a:latin typeface="Calibri Light" panose="020F0302020204030204"/>
              </a:rPr>
              <a:t> di </a:t>
            </a:r>
            <a:r>
              <a:rPr lang="en-US" sz="2800" b="1" dirty="0" err="1">
                <a:latin typeface="Calibri Light" panose="020F0302020204030204"/>
              </a:rPr>
              <a:t>intrarotazione</a:t>
            </a:r>
            <a:r>
              <a:rPr lang="en-US" sz="2800" b="1" dirty="0">
                <a:latin typeface="Calibri Light" panose="020F0302020204030204"/>
              </a:rPr>
              <a:t> del </a:t>
            </a:r>
            <a:r>
              <a:rPr lang="en-US" sz="2800" b="1" dirty="0" err="1">
                <a:latin typeface="Calibri Light" panose="020F0302020204030204"/>
              </a:rPr>
              <a:t>femore</a:t>
            </a:r>
            <a:r>
              <a:rPr lang="en-US" sz="2800" b="1" dirty="0">
                <a:latin typeface="Calibri Light" panose="020F0302020204030204"/>
              </a:rPr>
              <a:t> a </a:t>
            </a:r>
            <a:r>
              <a:rPr lang="en-US" sz="2800" b="1" dirty="0" err="1">
                <a:latin typeface="Calibri Light" panose="020F0302020204030204"/>
              </a:rPr>
              <a:t>ginocchio</a:t>
            </a:r>
            <a:r>
              <a:rPr lang="en-US" sz="2800" b="1" dirty="0">
                <a:latin typeface="Calibri Light" panose="020F0302020204030204"/>
              </a:rPr>
              <a:t> </a:t>
            </a:r>
            <a:r>
              <a:rPr lang="en-US" sz="2800" b="1" dirty="0" err="1">
                <a:latin typeface="Calibri Light" panose="020F0302020204030204"/>
              </a:rPr>
              <a:t>flesso</a:t>
            </a:r>
            <a:r>
              <a:rPr lang="en-US" sz="2800" b="1" dirty="0">
                <a:latin typeface="Calibri Light" panose="020F0302020204030204"/>
              </a:rPr>
              <a:t> di 45°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4C7ACEEF-EC68-49AF-A350-13DF0764E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257" y="3153251"/>
            <a:ext cx="6097772" cy="183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A7A0385-3741-4DBA-A03D-D5C410A590D1}"/>
              </a:ext>
            </a:extLst>
          </p:cNvPr>
          <p:cNvSpPr txBox="1"/>
          <p:nvPr/>
        </p:nvSpPr>
        <p:spPr>
          <a:xfrm>
            <a:off x="574279" y="6388854"/>
            <a:ext cx="60977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>
                <a:solidFill>
                  <a:srgbClr val="C00000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Liao et al. Med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Sci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Sports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Exerc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2015</a:t>
            </a:r>
          </a:p>
        </p:txBody>
      </p:sp>
    </p:spTree>
    <p:extLst>
      <p:ext uri="{BB962C8B-B14F-4D97-AF65-F5344CB8AC3E}">
        <p14:creationId xmlns:p14="http://schemas.microsoft.com/office/powerpoint/2010/main" val="1134411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E9A50C6-D97B-4F18-8CF5-43812347D2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4" r="58574" b="1547"/>
          <a:stretch/>
        </p:blipFill>
        <p:spPr bwMode="auto">
          <a:xfrm>
            <a:off x="371752" y="1276112"/>
            <a:ext cx="3208713" cy="512801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3">
            <a:extLst>
              <a:ext uri="{FF2B5EF4-FFF2-40B4-BE49-F238E27FC236}">
                <a16:creationId xmlns:a16="http://schemas.microsoft.com/office/drawing/2014/main" id="{1567B53A-6C30-4BA3-9261-D3874F4756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2" t="179" r="5986" b="1368"/>
          <a:stretch/>
        </p:blipFill>
        <p:spPr bwMode="auto">
          <a:xfrm>
            <a:off x="3610710" y="1276111"/>
            <a:ext cx="3208713" cy="512801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71AE6B77-DC7D-46A2-90AC-D3BD6D17E1C1}"/>
              </a:ext>
            </a:extLst>
          </p:cNvPr>
          <p:cNvSpPr txBox="1"/>
          <p:nvPr/>
        </p:nvSpPr>
        <p:spPr>
          <a:xfrm>
            <a:off x="5771782" y="3990368"/>
            <a:ext cx="1380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Knee dominant</a:t>
            </a:r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674F9B09-DCC3-4AC6-B002-A4CF57956045}"/>
              </a:ext>
            </a:extLst>
          </p:cNvPr>
          <p:cNvCxnSpPr/>
          <p:nvPr/>
        </p:nvCxnSpPr>
        <p:spPr>
          <a:xfrm>
            <a:off x="4658349" y="3079038"/>
            <a:ext cx="0" cy="1320800"/>
          </a:xfrm>
          <a:prstGeom prst="line">
            <a:avLst/>
          </a:prstGeom>
          <a:ln w="28575">
            <a:solidFill>
              <a:srgbClr val="00206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139CE52E-B9AA-426A-A585-D2E527A87DAB}"/>
              </a:ext>
            </a:extLst>
          </p:cNvPr>
          <p:cNvCxnSpPr>
            <a:cxnSpLocks/>
          </p:cNvCxnSpPr>
          <p:nvPr/>
        </p:nvCxnSpPr>
        <p:spPr>
          <a:xfrm>
            <a:off x="4658349" y="4399838"/>
            <a:ext cx="884822" cy="724331"/>
          </a:xfrm>
          <a:prstGeom prst="line">
            <a:avLst/>
          </a:prstGeom>
          <a:ln w="28575">
            <a:solidFill>
              <a:srgbClr val="00206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487002CB-17C5-425A-89C0-1EF8DCCED9B4}"/>
              </a:ext>
            </a:extLst>
          </p:cNvPr>
          <p:cNvCxnSpPr>
            <a:cxnSpLocks/>
          </p:cNvCxnSpPr>
          <p:nvPr/>
        </p:nvCxnSpPr>
        <p:spPr>
          <a:xfrm flipH="1">
            <a:off x="4560915" y="5124169"/>
            <a:ext cx="990116" cy="910506"/>
          </a:xfrm>
          <a:prstGeom prst="line">
            <a:avLst/>
          </a:prstGeom>
          <a:ln w="28575">
            <a:solidFill>
              <a:srgbClr val="00206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7F77488-C1B6-4EDE-AD28-9047177486FE}"/>
              </a:ext>
            </a:extLst>
          </p:cNvPr>
          <p:cNvSpPr txBox="1"/>
          <p:nvPr/>
        </p:nvSpPr>
        <p:spPr>
          <a:xfrm>
            <a:off x="106197" y="1038007"/>
            <a:ext cx="2052083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Decreased PFJ contact area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2CDBA57-6CDE-4EC2-87A0-01A6A6F45E33}"/>
              </a:ext>
            </a:extLst>
          </p:cNvPr>
          <p:cNvSpPr txBox="1"/>
          <p:nvPr/>
        </p:nvSpPr>
        <p:spPr>
          <a:xfrm>
            <a:off x="3412344" y="1033603"/>
            <a:ext cx="2052083" cy="64633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Increased PFJ reaction forces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0502716-A593-4713-A87D-6FA10B6F3560}"/>
              </a:ext>
            </a:extLst>
          </p:cNvPr>
          <p:cNvSpPr txBox="1"/>
          <p:nvPr/>
        </p:nvSpPr>
        <p:spPr>
          <a:xfrm>
            <a:off x="251257" y="139565"/>
            <a:ext cx="1151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Trasferendo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nella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pratica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clinica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il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modello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complesso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diventa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semplice </a:t>
            </a:r>
          </a:p>
        </p:txBody>
      </p:sp>
    </p:spTree>
    <p:extLst>
      <p:ext uri="{BB962C8B-B14F-4D97-AF65-F5344CB8AC3E}">
        <p14:creationId xmlns:p14="http://schemas.microsoft.com/office/powerpoint/2010/main" val="288968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FE07EB66-DE62-4B11-968D-6E3EA21A20FD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Patello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-Femoral-Pain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: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fattori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prossimali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3737CB8-6903-4D68-89DD-F49FF11920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924" b="3797"/>
          <a:stretch/>
        </p:blipFill>
        <p:spPr>
          <a:xfrm>
            <a:off x="457209" y="1052626"/>
            <a:ext cx="5632640" cy="55824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6B79BCF-5D67-48F7-AC49-A57EB4B8F587}"/>
              </a:ext>
            </a:extLst>
          </p:cNvPr>
          <p:cNvSpPr txBox="1"/>
          <p:nvPr/>
        </p:nvSpPr>
        <p:spPr>
          <a:xfrm>
            <a:off x="647914" y="3924728"/>
            <a:ext cx="159488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Intra-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rotazione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femorale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6325314-45B1-47D8-8975-D852B041CD99}"/>
              </a:ext>
            </a:extLst>
          </p:cNvPr>
          <p:cNvSpPr txBox="1"/>
          <p:nvPr/>
        </p:nvSpPr>
        <p:spPr>
          <a:xfrm>
            <a:off x="647914" y="4688402"/>
            <a:ext cx="1594884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&gt; FPKPA°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02EF45F-74E7-48CC-A4DA-06ED15FB7104}"/>
              </a:ext>
            </a:extLst>
          </p:cNvPr>
          <p:cNvSpPr txBox="1"/>
          <p:nvPr/>
        </p:nvSpPr>
        <p:spPr>
          <a:xfrm>
            <a:off x="4298435" y="3278397"/>
            <a:ext cx="159488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Drop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pelvico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controlaterale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C8A78F5-1C2D-4785-B83A-45CC1DA885AE}"/>
              </a:ext>
            </a:extLst>
          </p:cNvPr>
          <p:cNvSpPr txBox="1"/>
          <p:nvPr/>
        </p:nvSpPr>
        <p:spPr>
          <a:xfrm>
            <a:off x="527412" y="1698710"/>
            <a:ext cx="159488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Tilt di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tronco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omolaterale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FED44FCC-1B63-43D3-9D8F-7D3BF32A3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003" y="1870582"/>
            <a:ext cx="325119" cy="34494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FFDBC04B-7025-428D-976C-F6751262D5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0174" y="3466199"/>
            <a:ext cx="325118" cy="344943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B188F488-B6C0-4850-B1E8-35B7F3CEA3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1562" y="4398587"/>
            <a:ext cx="325118" cy="34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82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2B38348-D6A7-4C4B-BD41-6A388903E6D7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Patello-Femoral-Pain: (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fattori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prossimali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trattamento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)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84B16D34-5FA6-4307-984A-9DE4748BAB09}"/>
              </a:ext>
            </a:extLst>
          </p:cNvPr>
          <p:cNvSpPr/>
          <p:nvPr/>
        </p:nvSpPr>
        <p:spPr>
          <a:xfrm>
            <a:off x="0" y="1046747"/>
            <a:ext cx="7387389" cy="5847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Focalizzarsi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sul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rinforzo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dei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glutei medio e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grande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muscoli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del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tronco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Dati 5">
            <a:extLst>
              <a:ext uri="{FF2B5EF4-FFF2-40B4-BE49-F238E27FC236}">
                <a16:creationId xmlns:a16="http://schemas.microsoft.com/office/drawing/2014/main" id="{2AB210FA-A106-424D-8735-60C4966F4AF6}"/>
              </a:ext>
            </a:extLst>
          </p:cNvPr>
          <p:cNvSpPr/>
          <p:nvPr/>
        </p:nvSpPr>
        <p:spPr>
          <a:xfrm rot="20066279" flipH="1">
            <a:off x="7051739" y="886040"/>
            <a:ext cx="528344" cy="854242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448B759-D3A2-47ED-80E2-5DF01F549F56}"/>
              </a:ext>
            </a:extLst>
          </p:cNvPr>
          <p:cNvSpPr/>
          <p:nvPr/>
        </p:nvSpPr>
        <p:spPr>
          <a:xfrm>
            <a:off x="-4013" y="1788697"/>
            <a:ext cx="7387389" cy="5847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Destrutturare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e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ricostruire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I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movimenti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alterati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Dati 9">
            <a:extLst>
              <a:ext uri="{FF2B5EF4-FFF2-40B4-BE49-F238E27FC236}">
                <a16:creationId xmlns:a16="http://schemas.microsoft.com/office/drawing/2014/main" id="{406A75FE-EF7E-431F-AFD6-5A323755339B}"/>
              </a:ext>
            </a:extLst>
          </p:cNvPr>
          <p:cNvSpPr/>
          <p:nvPr/>
        </p:nvSpPr>
        <p:spPr>
          <a:xfrm rot="20066279" flipH="1">
            <a:off x="7047726" y="1627990"/>
            <a:ext cx="528344" cy="854242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4D10016D-1F4F-46C5-BA77-BC17AA653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539" y="2694892"/>
            <a:ext cx="6998725" cy="3936782"/>
          </a:xfrm>
          <a:prstGeom prst="rect">
            <a:avLst/>
          </a:prstGeom>
        </p:spPr>
      </p:pic>
      <p:pic>
        <p:nvPicPr>
          <p:cNvPr id="8" name="Picture 11" descr="GluteusMaximus">
            <a:extLst>
              <a:ext uri="{FF2B5EF4-FFF2-40B4-BE49-F238E27FC236}">
                <a16:creationId xmlns:a16="http://schemas.microsoft.com/office/drawing/2014/main" id="{4224B406-3323-4242-BF72-0532F0D27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586" y="1053508"/>
            <a:ext cx="2435189" cy="2055152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817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630474E6-3181-496F-BF20-BCBC79A29939}"/>
              </a:ext>
            </a:extLst>
          </p:cNvPr>
          <p:cNvSpPr/>
          <p:nvPr/>
        </p:nvSpPr>
        <p:spPr>
          <a:xfrm>
            <a:off x="3957047" y="3694075"/>
            <a:ext cx="3942944" cy="102072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3" descr="figure5">
            <a:extLst>
              <a:ext uri="{FF2B5EF4-FFF2-40B4-BE49-F238E27FC236}">
                <a16:creationId xmlns:a16="http://schemas.microsoft.com/office/drawing/2014/main" id="{503216D7-8095-4BBB-A026-D4235A89E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7" y="1040496"/>
            <a:ext cx="3403341" cy="55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668C2FC4-AC5A-401E-A46F-4DC26E7BE422}"/>
              </a:ext>
            </a:extLst>
          </p:cNvPr>
          <p:cNvSpPr/>
          <p:nvPr/>
        </p:nvSpPr>
        <p:spPr>
          <a:xfrm>
            <a:off x="754910" y="2020184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826E5BCF-646C-48E3-86A6-76D5154A8788}"/>
              </a:ext>
            </a:extLst>
          </p:cNvPr>
          <p:cNvSpPr/>
          <p:nvPr/>
        </p:nvSpPr>
        <p:spPr>
          <a:xfrm>
            <a:off x="1265273" y="3667951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9253D600-E0D9-42E7-B9E1-B6F82918054C}"/>
              </a:ext>
            </a:extLst>
          </p:cNvPr>
          <p:cNvSpPr/>
          <p:nvPr/>
        </p:nvSpPr>
        <p:spPr>
          <a:xfrm>
            <a:off x="1343245" y="5253417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05A9C89-C429-475D-B1BF-084DB4DBA850}"/>
              </a:ext>
            </a:extLst>
          </p:cNvPr>
          <p:cNvSpPr txBox="1"/>
          <p:nvPr/>
        </p:nvSpPr>
        <p:spPr>
          <a:xfrm>
            <a:off x="4096184" y="2287402"/>
            <a:ext cx="4123256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Calibri Light" panose="020F0302020204030204"/>
              </a:rPr>
              <a:t>Fattori </a:t>
            </a:r>
            <a:r>
              <a:rPr lang="en-US" sz="4000" b="1" dirty="0" err="1">
                <a:latin typeface="Calibri Light" panose="020F0302020204030204"/>
              </a:rPr>
              <a:t>prossimali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5A876E6-D443-45C4-AE19-A4C4D50E0ED3}"/>
              </a:ext>
            </a:extLst>
          </p:cNvPr>
          <p:cNvSpPr txBox="1"/>
          <p:nvPr/>
        </p:nvSpPr>
        <p:spPr>
          <a:xfrm>
            <a:off x="4085550" y="3816812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Calibri Light" panose="020F0302020204030204"/>
              </a:rPr>
              <a:t>Fattori </a:t>
            </a:r>
            <a:r>
              <a:rPr lang="en-US" sz="4000" b="1" dirty="0" err="1">
                <a:latin typeface="Calibri Light" panose="020F0302020204030204"/>
              </a:rPr>
              <a:t>locali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19965A6-8684-4B98-B634-FFD9E11DB4CF}"/>
              </a:ext>
            </a:extLst>
          </p:cNvPr>
          <p:cNvSpPr txBox="1"/>
          <p:nvPr/>
        </p:nvSpPr>
        <p:spPr>
          <a:xfrm>
            <a:off x="4096182" y="5349113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Calibri Light" panose="020F0302020204030204"/>
              </a:rPr>
              <a:t>Fattori </a:t>
            </a:r>
            <a:r>
              <a:rPr lang="en-US" sz="4000" b="1" dirty="0" err="1">
                <a:latin typeface="Calibri Light" panose="020F0302020204030204"/>
              </a:rPr>
              <a:t>distali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396E1C7-30C6-4F19-B8AE-1F703B68DB34}"/>
              </a:ext>
            </a:extLst>
          </p:cNvPr>
          <p:cNvSpPr txBox="1"/>
          <p:nvPr/>
        </p:nvSpPr>
        <p:spPr>
          <a:xfrm>
            <a:off x="103668" y="6434551"/>
            <a:ext cx="6097772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Davis &amp; Powers, Consensus statement, IPFPRR, JOSPT, 2010</a:t>
            </a:r>
          </a:p>
        </p:txBody>
      </p:sp>
    </p:spTree>
    <p:extLst>
      <p:ext uri="{BB962C8B-B14F-4D97-AF65-F5344CB8AC3E}">
        <p14:creationId xmlns:p14="http://schemas.microsoft.com/office/powerpoint/2010/main" val="38751026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FE07EB66-DE62-4B11-968D-6E3EA21A20FD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Patello-Femoral-Pain: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fattori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locali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A4A3F85-5B20-4191-A42C-2AD883F3F80A}"/>
              </a:ext>
            </a:extLst>
          </p:cNvPr>
          <p:cNvSpPr txBox="1"/>
          <p:nvPr/>
        </p:nvSpPr>
        <p:spPr>
          <a:xfrm>
            <a:off x="2285997" y="1228062"/>
            <a:ext cx="2052083" cy="92333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Diminuzione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della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superficie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di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contatto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della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PFJ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98D2C31-0CF2-4401-B51C-D0A6DAA3CD8B}"/>
              </a:ext>
            </a:extLst>
          </p:cNvPr>
          <p:cNvSpPr txBox="1"/>
          <p:nvPr/>
        </p:nvSpPr>
        <p:spPr>
          <a:xfrm>
            <a:off x="1945755" y="1366561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1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508C3B8-C974-42FE-9CDC-8F8A68A70DAA}"/>
              </a:ext>
            </a:extLst>
          </p:cNvPr>
          <p:cNvSpPr txBox="1"/>
          <p:nvPr/>
        </p:nvSpPr>
        <p:spPr>
          <a:xfrm>
            <a:off x="2294972" y="2444333"/>
            <a:ext cx="2052083" cy="64633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002060"/>
                </a:solidFill>
                <a:latin typeface="Calibri Light" panose="020F0302020204030204"/>
              </a:rPr>
              <a:t>Mal </a:t>
            </a:r>
            <a:r>
              <a:rPr lang="en-US" sz="1800" dirty="0" err="1">
                <a:solidFill>
                  <a:srgbClr val="002060"/>
                </a:solidFill>
                <a:latin typeface="Calibri Light" panose="020F0302020204030204"/>
              </a:rPr>
              <a:t>alllineamneto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libri Light" panose="020F0302020204030204"/>
              </a:rPr>
              <a:t>rotuleo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7" name="Freccia a destra 6">
            <a:extLst>
              <a:ext uri="{FF2B5EF4-FFF2-40B4-BE49-F238E27FC236}">
                <a16:creationId xmlns:a16="http://schemas.microsoft.com/office/drawing/2014/main" id="{3A06FDA9-4A53-4411-AFE5-3C088202C55D}"/>
              </a:ext>
            </a:extLst>
          </p:cNvPr>
          <p:cNvSpPr/>
          <p:nvPr/>
        </p:nvSpPr>
        <p:spPr>
          <a:xfrm rot="16200000">
            <a:off x="3124713" y="2025751"/>
            <a:ext cx="377710" cy="24679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52A4ABE-F11D-4B75-966C-693DD6EF9985}"/>
              </a:ext>
            </a:extLst>
          </p:cNvPr>
          <p:cNvSpPr txBox="1"/>
          <p:nvPr/>
        </p:nvSpPr>
        <p:spPr>
          <a:xfrm>
            <a:off x="4339866" y="4056839"/>
            <a:ext cx="1508048" cy="200054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Impaired Quadriceps function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i="1" dirty="0" err="1">
                <a:solidFill>
                  <a:srgbClr val="002060"/>
                </a:solidFill>
                <a:latin typeface="Calibri Light" panose="020F0302020204030204"/>
              </a:rPr>
              <a:t>Debolezza</a:t>
            </a:r>
            <a:r>
              <a:rPr lang="en-US" sz="1400" i="1" dirty="0">
                <a:solidFill>
                  <a:srgbClr val="002060"/>
                </a:solidFill>
                <a:latin typeface="Calibri Light" panose="020F0302020204030204"/>
              </a:rPr>
              <a:t> o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i="1" dirty="0" err="1">
                <a:solidFill>
                  <a:srgbClr val="002060"/>
                </a:solidFill>
                <a:latin typeface="Calibri Light" panose="020F0302020204030204"/>
              </a:rPr>
              <a:t>Squilibrio</a:t>
            </a:r>
            <a:r>
              <a:rPr lang="en-US" sz="1400" i="1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400" i="1" dirty="0" err="1">
                <a:solidFill>
                  <a:srgbClr val="002060"/>
                </a:solidFill>
                <a:latin typeface="Calibri Light" panose="020F0302020204030204"/>
              </a:rPr>
              <a:t>tra</a:t>
            </a:r>
            <a:r>
              <a:rPr lang="en-US" sz="1400" i="1" dirty="0">
                <a:solidFill>
                  <a:srgbClr val="002060"/>
                </a:solidFill>
                <a:latin typeface="Calibri Light" panose="020F0302020204030204"/>
              </a:rPr>
              <a:t> I </a:t>
            </a:r>
            <a:r>
              <a:rPr lang="en-US" sz="1400" i="1" dirty="0" err="1">
                <a:solidFill>
                  <a:srgbClr val="002060"/>
                </a:solidFill>
                <a:latin typeface="Calibri Light" panose="020F0302020204030204"/>
              </a:rPr>
              <a:t>vasti</a:t>
            </a:r>
            <a:r>
              <a:rPr lang="en-US" sz="1400" i="1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400" i="1" dirty="0" err="1">
                <a:solidFill>
                  <a:srgbClr val="002060"/>
                </a:solidFill>
                <a:latin typeface="Calibri Light" panose="020F0302020204030204"/>
              </a:rPr>
              <a:t>mediale</a:t>
            </a:r>
            <a:r>
              <a:rPr lang="en-US" sz="1400" i="1" dirty="0">
                <a:solidFill>
                  <a:srgbClr val="002060"/>
                </a:solidFill>
                <a:latin typeface="Calibri Light" panose="020F0302020204030204"/>
              </a:rPr>
              <a:t> e </a:t>
            </a:r>
            <a:r>
              <a:rPr lang="en-US" sz="1400" i="1" dirty="0" err="1">
                <a:solidFill>
                  <a:srgbClr val="002060"/>
                </a:solidFill>
                <a:latin typeface="Calibri Light" panose="020F0302020204030204"/>
              </a:rPr>
              <a:t>laterale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953518B-5DA2-4D69-BF8F-245563970F87}"/>
              </a:ext>
            </a:extLst>
          </p:cNvPr>
          <p:cNvSpPr txBox="1"/>
          <p:nvPr/>
        </p:nvSpPr>
        <p:spPr>
          <a:xfrm>
            <a:off x="2601438" y="4067472"/>
            <a:ext cx="1508048" cy="153888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err="1">
                <a:solidFill>
                  <a:srgbClr val="002060"/>
                </a:solidFill>
                <a:latin typeface="Calibri Light" panose="020F0302020204030204"/>
              </a:rPr>
              <a:t>Alterazione</a:t>
            </a:r>
            <a:r>
              <a:rPr lang="en-US" sz="1800" b="1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Calibri Light" panose="020F0302020204030204"/>
              </a:rPr>
              <a:t>legamentosa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i="1" dirty="0" err="1">
                <a:solidFill>
                  <a:srgbClr val="002060"/>
                </a:solidFill>
                <a:latin typeface="Calibri Light" panose="020F0302020204030204"/>
              </a:rPr>
              <a:t>Trazione</a:t>
            </a:r>
            <a:r>
              <a:rPr lang="en-US" sz="1400" i="1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400" i="1" dirty="0" err="1">
                <a:solidFill>
                  <a:srgbClr val="002060"/>
                </a:solidFill>
                <a:latin typeface="Calibri Light" panose="020F0302020204030204"/>
              </a:rPr>
              <a:t>laterale</a:t>
            </a:r>
            <a:r>
              <a:rPr lang="en-US" sz="1400" i="1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i="1" dirty="0" err="1">
                <a:solidFill>
                  <a:srgbClr val="002060"/>
                </a:solidFill>
                <a:latin typeface="Calibri Light" panose="020F0302020204030204"/>
              </a:rPr>
              <a:t>Lassità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6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CC397BF-2D9A-460B-AEA5-80CABA8D85F2}"/>
              </a:ext>
            </a:extLst>
          </p:cNvPr>
          <p:cNvSpPr txBox="1"/>
          <p:nvPr/>
        </p:nvSpPr>
        <p:spPr>
          <a:xfrm>
            <a:off x="969335" y="4067472"/>
            <a:ext cx="1508048" cy="138499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err="1">
                <a:solidFill>
                  <a:srgbClr val="002060"/>
                </a:solidFill>
                <a:latin typeface="Calibri Light" panose="020F0302020204030204"/>
              </a:rPr>
              <a:t>Alterazione</a:t>
            </a:r>
            <a:r>
              <a:rPr lang="en-US" sz="1800" b="1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Calibri Light" panose="020F0302020204030204"/>
              </a:rPr>
              <a:t>anatomica</a:t>
            </a:r>
            <a:r>
              <a:rPr lang="en-US" sz="1800" b="1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Patella Alta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Trochlear dysplasia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C9DA5573-0E1B-42FA-AA9D-BE5001C1118B}"/>
              </a:ext>
            </a:extLst>
          </p:cNvPr>
          <p:cNvSpPr/>
          <p:nvPr/>
        </p:nvSpPr>
        <p:spPr>
          <a:xfrm>
            <a:off x="808074" y="3923416"/>
            <a:ext cx="3425462" cy="1892596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ccia a destra 11">
            <a:extLst>
              <a:ext uri="{FF2B5EF4-FFF2-40B4-BE49-F238E27FC236}">
                <a16:creationId xmlns:a16="http://schemas.microsoft.com/office/drawing/2014/main" id="{490C4846-B24D-464B-B5C7-E5FBDFF86C61}"/>
              </a:ext>
            </a:extLst>
          </p:cNvPr>
          <p:cNvSpPr/>
          <p:nvPr/>
        </p:nvSpPr>
        <p:spPr>
          <a:xfrm rot="18898927">
            <a:off x="1865836" y="3535614"/>
            <a:ext cx="377710" cy="24679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ccia a destra 12">
            <a:extLst>
              <a:ext uri="{FF2B5EF4-FFF2-40B4-BE49-F238E27FC236}">
                <a16:creationId xmlns:a16="http://schemas.microsoft.com/office/drawing/2014/main" id="{29091D10-5718-4C7F-B9AC-B4FCEDA50BBB}"/>
              </a:ext>
            </a:extLst>
          </p:cNvPr>
          <p:cNvSpPr/>
          <p:nvPr/>
        </p:nvSpPr>
        <p:spPr>
          <a:xfrm rot="16200000">
            <a:off x="3124956" y="3535615"/>
            <a:ext cx="377710" cy="24679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ccia a destra 13">
            <a:extLst>
              <a:ext uri="{FF2B5EF4-FFF2-40B4-BE49-F238E27FC236}">
                <a16:creationId xmlns:a16="http://schemas.microsoft.com/office/drawing/2014/main" id="{8C6CE60E-BB27-4037-99BD-4ADE0A53E76C}"/>
              </a:ext>
            </a:extLst>
          </p:cNvPr>
          <p:cNvSpPr/>
          <p:nvPr/>
        </p:nvSpPr>
        <p:spPr>
          <a:xfrm rot="13350905">
            <a:off x="4345725" y="3537845"/>
            <a:ext cx="377710" cy="24679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D67699B-2433-453D-B2A9-A1D7FA255784}"/>
              </a:ext>
            </a:extLst>
          </p:cNvPr>
          <p:cNvSpPr txBox="1"/>
          <p:nvPr/>
        </p:nvSpPr>
        <p:spPr>
          <a:xfrm>
            <a:off x="251257" y="6312890"/>
            <a:ext cx="11717223" cy="46166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Calibri Light" panose="020F0302020204030204"/>
              </a:rPr>
              <a:t>Non </a:t>
            </a:r>
            <a:r>
              <a:rPr lang="en-US" b="1" dirty="0" err="1">
                <a:latin typeface="Calibri Light" panose="020F0302020204030204"/>
              </a:rPr>
              <a:t>possiamo</a:t>
            </a:r>
            <a:r>
              <a:rPr lang="en-US" b="1" dirty="0">
                <a:latin typeface="Calibri Light" panose="020F0302020204030204"/>
              </a:rPr>
              <a:t> </a:t>
            </a:r>
            <a:r>
              <a:rPr lang="en-US" b="1" dirty="0" err="1">
                <a:latin typeface="Calibri Light" panose="020F0302020204030204"/>
              </a:rPr>
              <a:t>controllare</a:t>
            </a:r>
            <a:r>
              <a:rPr lang="en-US" b="1" dirty="0">
                <a:latin typeface="Calibri Light" panose="020F0302020204030204"/>
              </a:rPr>
              <a:t> la </a:t>
            </a:r>
            <a:r>
              <a:rPr lang="en-US" b="1" dirty="0" err="1">
                <a:latin typeface="Calibri Light" panose="020F0302020204030204"/>
              </a:rPr>
              <a:t>anatomia</a:t>
            </a:r>
            <a:r>
              <a:rPr lang="en-US" b="1" dirty="0">
                <a:latin typeface="Calibri Light" panose="020F0302020204030204"/>
              </a:rPr>
              <a:t> o la </a:t>
            </a:r>
            <a:r>
              <a:rPr lang="en-US" b="1" dirty="0" err="1">
                <a:latin typeface="Calibri Light" panose="020F0302020204030204"/>
              </a:rPr>
              <a:t>iperlassità</a:t>
            </a:r>
            <a:r>
              <a:rPr lang="en-US" b="1" dirty="0">
                <a:latin typeface="Calibri Light" panose="020F0302020204030204"/>
              </a:rPr>
              <a:t>, </a:t>
            </a:r>
            <a:r>
              <a:rPr lang="en-US" b="1" dirty="0" err="1">
                <a:latin typeface="Calibri Light" panose="020F0302020204030204"/>
              </a:rPr>
              <a:t>dobbiamo</a:t>
            </a:r>
            <a:r>
              <a:rPr lang="en-US" b="1" dirty="0">
                <a:latin typeface="Calibri Light" panose="020F0302020204030204"/>
              </a:rPr>
              <a:t> solo </a:t>
            </a:r>
            <a:r>
              <a:rPr lang="en-US" b="1" dirty="0" err="1">
                <a:latin typeface="Calibri Light" panose="020F0302020204030204"/>
              </a:rPr>
              <a:t>diagnosticare</a:t>
            </a:r>
            <a:r>
              <a:rPr lang="en-US" b="1" dirty="0">
                <a:latin typeface="Calibri Light" panose="020F0302020204030204"/>
              </a:rPr>
              <a:t>  se </a:t>
            </a:r>
            <a:r>
              <a:rPr lang="en-US" b="1" dirty="0" err="1">
                <a:latin typeface="Calibri Light" panose="020F0302020204030204"/>
              </a:rPr>
              <a:t>esiste</a:t>
            </a:r>
            <a:r>
              <a:rPr lang="en-US" b="1" dirty="0">
                <a:latin typeface="Calibri Light" panose="020F0302020204030204"/>
              </a:rPr>
              <a:t> 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5AD806E-A13C-D25A-9487-9ADD0E561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8202" y="1860649"/>
            <a:ext cx="5055172" cy="313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87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7E376-FFC3-15FF-9B3E-4C02B124E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DA75DA13-6BE9-885A-98BA-8479C3CF89C5}"/>
              </a:ext>
            </a:extLst>
          </p:cNvPr>
          <p:cNvSpPr txBox="1"/>
          <p:nvPr/>
        </p:nvSpPr>
        <p:spPr>
          <a:xfrm>
            <a:off x="395468" y="6230567"/>
            <a:ext cx="118872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000090"/>
                </a:solidFill>
              </a:rPr>
              <a:t>SIMFER RICCIONE 1993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335D9D4-2866-2422-B1FE-069D57643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805" y="834830"/>
            <a:ext cx="8554390" cy="5373005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48F40AD9-2EDA-73D6-A035-5A663EC4AF0A}"/>
              </a:ext>
            </a:extLst>
          </p:cNvPr>
          <p:cNvSpPr txBox="1"/>
          <p:nvPr/>
        </p:nvSpPr>
        <p:spPr>
          <a:xfrm>
            <a:off x="0" y="125273"/>
            <a:ext cx="99658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bg1"/>
                </a:solidFill>
              </a:rPr>
              <a:t>36°Corso di aggiornamento in Medicina Fisica e Riabilitativa  «Michela Boni»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6911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FE07EB66-DE62-4B11-968D-6E3EA21A20FD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Fattori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Locali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6" name="Picture 2" descr="https://s-media-cache-ak0.pinimg.com/originals/ae/3a/5d/ae3a5d507cdf53bedf64896ed3836ce3.jpg">
            <a:extLst>
              <a:ext uri="{FF2B5EF4-FFF2-40B4-BE49-F238E27FC236}">
                <a16:creationId xmlns:a16="http://schemas.microsoft.com/office/drawing/2014/main" id="{03DDC9BB-301A-485C-AB04-AA3C6482D1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24815" r="71390" b="5649"/>
          <a:stretch/>
        </p:blipFill>
        <p:spPr bwMode="auto">
          <a:xfrm>
            <a:off x="5441828" y="902426"/>
            <a:ext cx="2706216" cy="58160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igura a mano libera: forma 8">
            <a:extLst>
              <a:ext uri="{FF2B5EF4-FFF2-40B4-BE49-F238E27FC236}">
                <a16:creationId xmlns:a16="http://schemas.microsoft.com/office/drawing/2014/main" id="{9D23B3B3-C7FB-4CE0-A592-FC20EAAE7D21}"/>
              </a:ext>
            </a:extLst>
          </p:cNvPr>
          <p:cNvSpPr/>
          <p:nvPr/>
        </p:nvSpPr>
        <p:spPr>
          <a:xfrm>
            <a:off x="6864777" y="3768725"/>
            <a:ext cx="618839" cy="1644650"/>
          </a:xfrm>
          <a:custGeom>
            <a:avLst/>
            <a:gdLst>
              <a:gd name="connsiteX0" fmla="*/ 564932 w 618839"/>
              <a:gd name="connsiteY0" fmla="*/ 1377950 h 1644650"/>
              <a:gd name="connsiteX1" fmla="*/ 564932 w 618839"/>
              <a:gd name="connsiteY1" fmla="*/ 1377950 h 1644650"/>
              <a:gd name="connsiteX2" fmla="*/ 552232 w 618839"/>
              <a:gd name="connsiteY2" fmla="*/ 1425575 h 1644650"/>
              <a:gd name="connsiteX3" fmla="*/ 549057 w 618839"/>
              <a:gd name="connsiteY3" fmla="*/ 1435100 h 1644650"/>
              <a:gd name="connsiteX4" fmla="*/ 545882 w 618839"/>
              <a:gd name="connsiteY4" fmla="*/ 1444625 h 1644650"/>
              <a:gd name="connsiteX5" fmla="*/ 536357 w 618839"/>
              <a:gd name="connsiteY5" fmla="*/ 1450975 h 1644650"/>
              <a:gd name="connsiteX6" fmla="*/ 526832 w 618839"/>
              <a:gd name="connsiteY6" fmla="*/ 1470025 h 1644650"/>
              <a:gd name="connsiteX7" fmla="*/ 517307 w 618839"/>
              <a:gd name="connsiteY7" fmla="*/ 1476375 h 1644650"/>
              <a:gd name="connsiteX8" fmla="*/ 491907 w 618839"/>
              <a:gd name="connsiteY8" fmla="*/ 1514475 h 1644650"/>
              <a:gd name="connsiteX9" fmla="*/ 485557 w 618839"/>
              <a:gd name="connsiteY9" fmla="*/ 1524000 h 1644650"/>
              <a:gd name="connsiteX10" fmla="*/ 479207 w 618839"/>
              <a:gd name="connsiteY10" fmla="*/ 1533525 h 1644650"/>
              <a:gd name="connsiteX11" fmla="*/ 469682 w 618839"/>
              <a:gd name="connsiteY11" fmla="*/ 1539875 h 1644650"/>
              <a:gd name="connsiteX12" fmla="*/ 450632 w 618839"/>
              <a:gd name="connsiteY12" fmla="*/ 1558925 h 1644650"/>
              <a:gd name="connsiteX13" fmla="*/ 441107 w 618839"/>
              <a:gd name="connsiteY13" fmla="*/ 1565275 h 1644650"/>
              <a:gd name="connsiteX14" fmla="*/ 418882 w 618839"/>
              <a:gd name="connsiteY14" fmla="*/ 1584325 h 1644650"/>
              <a:gd name="connsiteX15" fmla="*/ 409357 w 618839"/>
              <a:gd name="connsiteY15" fmla="*/ 1587500 h 1644650"/>
              <a:gd name="connsiteX16" fmla="*/ 383957 w 618839"/>
              <a:gd name="connsiteY16" fmla="*/ 1616075 h 1644650"/>
              <a:gd name="connsiteX17" fmla="*/ 374432 w 618839"/>
              <a:gd name="connsiteY17" fmla="*/ 1625600 h 1644650"/>
              <a:gd name="connsiteX18" fmla="*/ 361732 w 618839"/>
              <a:gd name="connsiteY18" fmla="*/ 1631950 h 1644650"/>
              <a:gd name="connsiteX19" fmla="*/ 352207 w 618839"/>
              <a:gd name="connsiteY19" fmla="*/ 1638300 h 1644650"/>
              <a:gd name="connsiteX20" fmla="*/ 326807 w 618839"/>
              <a:gd name="connsiteY20" fmla="*/ 1644650 h 1644650"/>
              <a:gd name="connsiteX21" fmla="*/ 260132 w 618839"/>
              <a:gd name="connsiteY21" fmla="*/ 1641475 h 1644650"/>
              <a:gd name="connsiteX22" fmla="*/ 231557 w 618839"/>
              <a:gd name="connsiteY22" fmla="*/ 1628775 h 1644650"/>
              <a:gd name="connsiteX23" fmla="*/ 222032 w 618839"/>
              <a:gd name="connsiteY23" fmla="*/ 1625600 h 1644650"/>
              <a:gd name="connsiteX24" fmla="*/ 212507 w 618839"/>
              <a:gd name="connsiteY24" fmla="*/ 1616075 h 1644650"/>
              <a:gd name="connsiteX25" fmla="*/ 202982 w 618839"/>
              <a:gd name="connsiteY25" fmla="*/ 1612900 h 1644650"/>
              <a:gd name="connsiteX26" fmla="*/ 183932 w 618839"/>
              <a:gd name="connsiteY26" fmla="*/ 1600200 h 1644650"/>
              <a:gd name="connsiteX27" fmla="*/ 174407 w 618839"/>
              <a:gd name="connsiteY27" fmla="*/ 1593850 h 1644650"/>
              <a:gd name="connsiteX28" fmla="*/ 158532 w 618839"/>
              <a:gd name="connsiteY28" fmla="*/ 1577975 h 1644650"/>
              <a:gd name="connsiteX29" fmla="*/ 142657 w 618839"/>
              <a:gd name="connsiteY29" fmla="*/ 1562100 h 1644650"/>
              <a:gd name="connsiteX30" fmla="*/ 117257 w 618839"/>
              <a:gd name="connsiteY30" fmla="*/ 1524000 h 1644650"/>
              <a:gd name="connsiteX31" fmla="*/ 107732 w 618839"/>
              <a:gd name="connsiteY31" fmla="*/ 1514475 h 1644650"/>
              <a:gd name="connsiteX32" fmla="*/ 101382 w 618839"/>
              <a:gd name="connsiteY32" fmla="*/ 1482725 h 1644650"/>
              <a:gd name="connsiteX33" fmla="*/ 95032 w 618839"/>
              <a:gd name="connsiteY33" fmla="*/ 1473200 h 1644650"/>
              <a:gd name="connsiteX34" fmla="*/ 91857 w 618839"/>
              <a:gd name="connsiteY34" fmla="*/ 1460500 h 1644650"/>
              <a:gd name="connsiteX35" fmla="*/ 69632 w 618839"/>
              <a:gd name="connsiteY35" fmla="*/ 1431925 h 1644650"/>
              <a:gd name="connsiteX36" fmla="*/ 31532 w 618839"/>
              <a:gd name="connsiteY36" fmla="*/ 1400175 h 1644650"/>
              <a:gd name="connsiteX37" fmla="*/ 25182 w 618839"/>
              <a:gd name="connsiteY37" fmla="*/ 1387475 h 1644650"/>
              <a:gd name="connsiteX38" fmla="*/ 22007 w 618839"/>
              <a:gd name="connsiteY38" fmla="*/ 1374775 h 1644650"/>
              <a:gd name="connsiteX39" fmla="*/ 15657 w 618839"/>
              <a:gd name="connsiteY39" fmla="*/ 1365250 h 1644650"/>
              <a:gd name="connsiteX40" fmla="*/ 2957 w 618839"/>
              <a:gd name="connsiteY40" fmla="*/ 1336675 h 1644650"/>
              <a:gd name="connsiteX41" fmla="*/ 6132 w 618839"/>
              <a:gd name="connsiteY41" fmla="*/ 1196975 h 1644650"/>
              <a:gd name="connsiteX42" fmla="*/ 9307 w 618839"/>
              <a:gd name="connsiteY42" fmla="*/ 1177925 h 1644650"/>
              <a:gd name="connsiteX43" fmla="*/ 15657 w 618839"/>
              <a:gd name="connsiteY43" fmla="*/ 1133475 h 1644650"/>
              <a:gd name="connsiteX44" fmla="*/ 6132 w 618839"/>
              <a:gd name="connsiteY44" fmla="*/ 968375 h 1644650"/>
              <a:gd name="connsiteX45" fmla="*/ 2957 w 618839"/>
              <a:gd name="connsiteY45" fmla="*/ 920750 h 1644650"/>
              <a:gd name="connsiteX46" fmla="*/ 12482 w 618839"/>
              <a:gd name="connsiteY46" fmla="*/ 831850 h 1644650"/>
              <a:gd name="connsiteX47" fmla="*/ 18832 w 618839"/>
              <a:gd name="connsiteY47" fmla="*/ 803275 h 1644650"/>
              <a:gd name="connsiteX48" fmla="*/ 25182 w 618839"/>
              <a:gd name="connsiteY48" fmla="*/ 784225 h 1644650"/>
              <a:gd name="connsiteX49" fmla="*/ 31532 w 618839"/>
              <a:gd name="connsiteY49" fmla="*/ 774700 h 1644650"/>
              <a:gd name="connsiteX50" fmla="*/ 41057 w 618839"/>
              <a:gd name="connsiteY50" fmla="*/ 752475 h 1644650"/>
              <a:gd name="connsiteX51" fmla="*/ 44232 w 618839"/>
              <a:gd name="connsiteY51" fmla="*/ 742950 h 1644650"/>
              <a:gd name="connsiteX52" fmla="*/ 50582 w 618839"/>
              <a:gd name="connsiteY52" fmla="*/ 733425 h 1644650"/>
              <a:gd name="connsiteX53" fmla="*/ 56932 w 618839"/>
              <a:gd name="connsiteY53" fmla="*/ 714375 h 1644650"/>
              <a:gd name="connsiteX54" fmla="*/ 66457 w 618839"/>
              <a:gd name="connsiteY54" fmla="*/ 673100 h 1644650"/>
              <a:gd name="connsiteX55" fmla="*/ 69632 w 618839"/>
              <a:gd name="connsiteY55" fmla="*/ 625475 h 1644650"/>
              <a:gd name="connsiteX56" fmla="*/ 75982 w 618839"/>
              <a:gd name="connsiteY56" fmla="*/ 606425 h 1644650"/>
              <a:gd name="connsiteX57" fmla="*/ 79157 w 618839"/>
              <a:gd name="connsiteY57" fmla="*/ 587375 h 1644650"/>
              <a:gd name="connsiteX58" fmla="*/ 82332 w 618839"/>
              <a:gd name="connsiteY58" fmla="*/ 565150 h 1644650"/>
              <a:gd name="connsiteX59" fmla="*/ 85507 w 618839"/>
              <a:gd name="connsiteY59" fmla="*/ 552450 h 1644650"/>
              <a:gd name="connsiteX60" fmla="*/ 91857 w 618839"/>
              <a:gd name="connsiteY60" fmla="*/ 485775 h 1644650"/>
              <a:gd name="connsiteX61" fmla="*/ 98207 w 618839"/>
              <a:gd name="connsiteY61" fmla="*/ 460375 h 1644650"/>
              <a:gd name="connsiteX62" fmla="*/ 101382 w 618839"/>
              <a:gd name="connsiteY62" fmla="*/ 371475 h 1644650"/>
              <a:gd name="connsiteX63" fmla="*/ 104557 w 618839"/>
              <a:gd name="connsiteY63" fmla="*/ 361950 h 1644650"/>
              <a:gd name="connsiteX64" fmla="*/ 110907 w 618839"/>
              <a:gd name="connsiteY64" fmla="*/ 317500 h 1644650"/>
              <a:gd name="connsiteX65" fmla="*/ 114082 w 618839"/>
              <a:gd name="connsiteY65" fmla="*/ 231775 h 1644650"/>
              <a:gd name="connsiteX66" fmla="*/ 117257 w 618839"/>
              <a:gd name="connsiteY66" fmla="*/ 222250 h 1644650"/>
              <a:gd name="connsiteX67" fmla="*/ 123607 w 618839"/>
              <a:gd name="connsiteY67" fmla="*/ 193675 h 1644650"/>
              <a:gd name="connsiteX68" fmla="*/ 129957 w 618839"/>
              <a:gd name="connsiteY68" fmla="*/ 184150 h 1644650"/>
              <a:gd name="connsiteX69" fmla="*/ 142657 w 618839"/>
              <a:gd name="connsiteY69" fmla="*/ 149225 h 1644650"/>
              <a:gd name="connsiteX70" fmla="*/ 152182 w 618839"/>
              <a:gd name="connsiteY70" fmla="*/ 117475 h 1644650"/>
              <a:gd name="connsiteX71" fmla="*/ 155357 w 618839"/>
              <a:gd name="connsiteY71" fmla="*/ 107950 h 1644650"/>
              <a:gd name="connsiteX72" fmla="*/ 158532 w 618839"/>
              <a:gd name="connsiteY72" fmla="*/ 98425 h 1644650"/>
              <a:gd name="connsiteX73" fmla="*/ 164882 w 618839"/>
              <a:gd name="connsiteY73" fmla="*/ 88900 h 1644650"/>
              <a:gd name="connsiteX74" fmla="*/ 168057 w 618839"/>
              <a:gd name="connsiteY74" fmla="*/ 79375 h 1644650"/>
              <a:gd name="connsiteX75" fmla="*/ 174407 w 618839"/>
              <a:gd name="connsiteY75" fmla="*/ 53975 h 1644650"/>
              <a:gd name="connsiteX76" fmla="*/ 177582 w 618839"/>
              <a:gd name="connsiteY76" fmla="*/ 41275 h 1644650"/>
              <a:gd name="connsiteX77" fmla="*/ 183932 w 618839"/>
              <a:gd name="connsiteY77" fmla="*/ 22225 h 1644650"/>
              <a:gd name="connsiteX78" fmla="*/ 187107 w 618839"/>
              <a:gd name="connsiteY78" fmla="*/ 6350 h 1644650"/>
              <a:gd name="connsiteX79" fmla="*/ 196632 w 618839"/>
              <a:gd name="connsiteY79" fmla="*/ 0 h 1644650"/>
              <a:gd name="connsiteX80" fmla="*/ 244257 w 618839"/>
              <a:gd name="connsiteY80" fmla="*/ 3175 h 1644650"/>
              <a:gd name="connsiteX81" fmla="*/ 266482 w 618839"/>
              <a:gd name="connsiteY81" fmla="*/ 15875 h 1644650"/>
              <a:gd name="connsiteX82" fmla="*/ 285532 w 618839"/>
              <a:gd name="connsiteY82" fmla="*/ 34925 h 1644650"/>
              <a:gd name="connsiteX83" fmla="*/ 295057 w 618839"/>
              <a:gd name="connsiteY83" fmla="*/ 41275 h 1644650"/>
              <a:gd name="connsiteX84" fmla="*/ 304582 w 618839"/>
              <a:gd name="connsiteY84" fmla="*/ 50800 h 1644650"/>
              <a:gd name="connsiteX85" fmla="*/ 336332 w 618839"/>
              <a:gd name="connsiteY85" fmla="*/ 73025 h 1644650"/>
              <a:gd name="connsiteX86" fmla="*/ 355382 w 618839"/>
              <a:gd name="connsiteY86" fmla="*/ 98425 h 1644650"/>
              <a:gd name="connsiteX87" fmla="*/ 368082 w 618839"/>
              <a:gd name="connsiteY87" fmla="*/ 111125 h 1644650"/>
              <a:gd name="connsiteX88" fmla="*/ 387132 w 618839"/>
              <a:gd name="connsiteY88" fmla="*/ 136525 h 1644650"/>
              <a:gd name="connsiteX89" fmla="*/ 393482 w 618839"/>
              <a:gd name="connsiteY89" fmla="*/ 146050 h 1644650"/>
              <a:gd name="connsiteX90" fmla="*/ 403007 w 618839"/>
              <a:gd name="connsiteY90" fmla="*/ 161925 h 1644650"/>
              <a:gd name="connsiteX91" fmla="*/ 412532 w 618839"/>
              <a:gd name="connsiteY91" fmla="*/ 171450 h 1644650"/>
              <a:gd name="connsiteX92" fmla="*/ 418882 w 618839"/>
              <a:gd name="connsiteY92" fmla="*/ 184150 h 1644650"/>
              <a:gd name="connsiteX93" fmla="*/ 434757 w 618839"/>
              <a:gd name="connsiteY93" fmla="*/ 206375 h 1644650"/>
              <a:gd name="connsiteX94" fmla="*/ 472857 w 618839"/>
              <a:gd name="connsiteY94" fmla="*/ 282575 h 1644650"/>
              <a:gd name="connsiteX95" fmla="*/ 476032 w 618839"/>
              <a:gd name="connsiteY95" fmla="*/ 295275 h 1644650"/>
              <a:gd name="connsiteX96" fmla="*/ 488732 w 618839"/>
              <a:gd name="connsiteY96" fmla="*/ 314325 h 1644650"/>
              <a:gd name="connsiteX97" fmla="*/ 495082 w 618839"/>
              <a:gd name="connsiteY97" fmla="*/ 323850 h 1644650"/>
              <a:gd name="connsiteX98" fmla="*/ 507782 w 618839"/>
              <a:gd name="connsiteY98" fmla="*/ 352425 h 1644650"/>
              <a:gd name="connsiteX99" fmla="*/ 514132 w 618839"/>
              <a:gd name="connsiteY99" fmla="*/ 377825 h 1644650"/>
              <a:gd name="connsiteX100" fmla="*/ 517307 w 618839"/>
              <a:gd name="connsiteY100" fmla="*/ 387350 h 1644650"/>
              <a:gd name="connsiteX101" fmla="*/ 520482 w 618839"/>
              <a:gd name="connsiteY101" fmla="*/ 400050 h 1644650"/>
              <a:gd name="connsiteX102" fmla="*/ 533182 w 618839"/>
              <a:gd name="connsiteY102" fmla="*/ 422275 h 1644650"/>
              <a:gd name="connsiteX103" fmla="*/ 536357 w 618839"/>
              <a:gd name="connsiteY103" fmla="*/ 431800 h 1644650"/>
              <a:gd name="connsiteX104" fmla="*/ 542707 w 618839"/>
              <a:gd name="connsiteY104" fmla="*/ 441325 h 1644650"/>
              <a:gd name="connsiteX105" fmla="*/ 549057 w 618839"/>
              <a:gd name="connsiteY105" fmla="*/ 460375 h 1644650"/>
              <a:gd name="connsiteX106" fmla="*/ 552232 w 618839"/>
              <a:gd name="connsiteY106" fmla="*/ 517525 h 1644650"/>
              <a:gd name="connsiteX107" fmla="*/ 555407 w 618839"/>
              <a:gd name="connsiteY107" fmla="*/ 527050 h 1644650"/>
              <a:gd name="connsiteX108" fmla="*/ 558582 w 618839"/>
              <a:gd name="connsiteY108" fmla="*/ 555625 h 1644650"/>
              <a:gd name="connsiteX109" fmla="*/ 564932 w 618839"/>
              <a:gd name="connsiteY109" fmla="*/ 571500 h 1644650"/>
              <a:gd name="connsiteX110" fmla="*/ 568107 w 618839"/>
              <a:gd name="connsiteY110" fmla="*/ 587375 h 1644650"/>
              <a:gd name="connsiteX111" fmla="*/ 571282 w 618839"/>
              <a:gd name="connsiteY111" fmla="*/ 600075 h 1644650"/>
              <a:gd name="connsiteX112" fmla="*/ 577632 w 618839"/>
              <a:gd name="connsiteY112" fmla="*/ 635000 h 1644650"/>
              <a:gd name="connsiteX113" fmla="*/ 590332 w 618839"/>
              <a:gd name="connsiteY113" fmla="*/ 666750 h 1644650"/>
              <a:gd name="connsiteX114" fmla="*/ 596682 w 618839"/>
              <a:gd name="connsiteY114" fmla="*/ 685800 h 1644650"/>
              <a:gd name="connsiteX115" fmla="*/ 606207 w 618839"/>
              <a:gd name="connsiteY115" fmla="*/ 711200 h 1644650"/>
              <a:gd name="connsiteX116" fmla="*/ 609382 w 618839"/>
              <a:gd name="connsiteY116" fmla="*/ 742950 h 1644650"/>
              <a:gd name="connsiteX117" fmla="*/ 612557 w 618839"/>
              <a:gd name="connsiteY117" fmla="*/ 765175 h 1644650"/>
              <a:gd name="connsiteX118" fmla="*/ 606207 w 618839"/>
              <a:gd name="connsiteY118" fmla="*/ 1168400 h 1644650"/>
              <a:gd name="connsiteX119" fmla="*/ 593507 w 618839"/>
              <a:gd name="connsiteY119" fmla="*/ 1285875 h 1644650"/>
              <a:gd name="connsiteX120" fmla="*/ 590332 w 618839"/>
              <a:gd name="connsiteY120" fmla="*/ 1308100 h 1644650"/>
              <a:gd name="connsiteX121" fmla="*/ 587157 w 618839"/>
              <a:gd name="connsiteY121" fmla="*/ 1333500 h 1644650"/>
              <a:gd name="connsiteX122" fmla="*/ 577632 w 618839"/>
              <a:gd name="connsiteY122" fmla="*/ 1368425 h 1644650"/>
              <a:gd name="connsiteX123" fmla="*/ 571282 w 618839"/>
              <a:gd name="connsiteY123" fmla="*/ 1381125 h 1644650"/>
              <a:gd name="connsiteX124" fmla="*/ 564932 w 618839"/>
              <a:gd name="connsiteY124" fmla="*/ 1377950 h 164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18839" h="1644650">
                <a:moveTo>
                  <a:pt x="564932" y="1377950"/>
                </a:moveTo>
                <a:lnTo>
                  <a:pt x="564932" y="1377950"/>
                </a:lnTo>
                <a:cubicBezTo>
                  <a:pt x="557130" y="1413059"/>
                  <a:pt x="561668" y="1397268"/>
                  <a:pt x="552232" y="1425575"/>
                </a:cubicBezTo>
                <a:lnTo>
                  <a:pt x="549057" y="1435100"/>
                </a:lnTo>
                <a:cubicBezTo>
                  <a:pt x="547999" y="1438275"/>
                  <a:pt x="548667" y="1442769"/>
                  <a:pt x="545882" y="1444625"/>
                </a:cubicBezTo>
                <a:lnTo>
                  <a:pt x="536357" y="1450975"/>
                </a:lnTo>
                <a:cubicBezTo>
                  <a:pt x="533775" y="1458722"/>
                  <a:pt x="532987" y="1463870"/>
                  <a:pt x="526832" y="1470025"/>
                </a:cubicBezTo>
                <a:cubicBezTo>
                  <a:pt x="524134" y="1472723"/>
                  <a:pt x="520482" y="1474258"/>
                  <a:pt x="517307" y="1476375"/>
                </a:cubicBezTo>
                <a:lnTo>
                  <a:pt x="491907" y="1514475"/>
                </a:lnTo>
                <a:lnTo>
                  <a:pt x="485557" y="1524000"/>
                </a:lnTo>
                <a:cubicBezTo>
                  <a:pt x="483440" y="1527175"/>
                  <a:pt x="482382" y="1531408"/>
                  <a:pt x="479207" y="1533525"/>
                </a:cubicBezTo>
                <a:cubicBezTo>
                  <a:pt x="476032" y="1535642"/>
                  <a:pt x="472534" y="1537340"/>
                  <a:pt x="469682" y="1539875"/>
                </a:cubicBezTo>
                <a:cubicBezTo>
                  <a:pt x="462970" y="1545841"/>
                  <a:pt x="458104" y="1553944"/>
                  <a:pt x="450632" y="1558925"/>
                </a:cubicBezTo>
                <a:cubicBezTo>
                  <a:pt x="447457" y="1561042"/>
                  <a:pt x="444038" y="1562832"/>
                  <a:pt x="441107" y="1565275"/>
                </a:cubicBezTo>
                <a:cubicBezTo>
                  <a:pt x="428823" y="1575511"/>
                  <a:pt x="434015" y="1575677"/>
                  <a:pt x="418882" y="1584325"/>
                </a:cubicBezTo>
                <a:cubicBezTo>
                  <a:pt x="415976" y="1585985"/>
                  <a:pt x="412532" y="1586442"/>
                  <a:pt x="409357" y="1587500"/>
                </a:cubicBezTo>
                <a:cubicBezTo>
                  <a:pt x="398026" y="1604497"/>
                  <a:pt x="405705" y="1594327"/>
                  <a:pt x="383957" y="1616075"/>
                </a:cubicBezTo>
                <a:cubicBezTo>
                  <a:pt x="380782" y="1619250"/>
                  <a:pt x="378448" y="1623592"/>
                  <a:pt x="374432" y="1625600"/>
                </a:cubicBezTo>
                <a:cubicBezTo>
                  <a:pt x="370199" y="1627717"/>
                  <a:pt x="365841" y="1629602"/>
                  <a:pt x="361732" y="1631950"/>
                </a:cubicBezTo>
                <a:cubicBezTo>
                  <a:pt x="358419" y="1633843"/>
                  <a:pt x="355620" y="1636593"/>
                  <a:pt x="352207" y="1638300"/>
                </a:cubicBezTo>
                <a:cubicBezTo>
                  <a:pt x="345698" y="1641554"/>
                  <a:pt x="332845" y="1643442"/>
                  <a:pt x="326807" y="1644650"/>
                </a:cubicBezTo>
                <a:cubicBezTo>
                  <a:pt x="304582" y="1643592"/>
                  <a:pt x="282246" y="1643932"/>
                  <a:pt x="260132" y="1641475"/>
                </a:cubicBezTo>
                <a:cubicBezTo>
                  <a:pt x="239069" y="1639135"/>
                  <a:pt x="245735" y="1635864"/>
                  <a:pt x="231557" y="1628775"/>
                </a:cubicBezTo>
                <a:cubicBezTo>
                  <a:pt x="228564" y="1627278"/>
                  <a:pt x="225207" y="1626658"/>
                  <a:pt x="222032" y="1625600"/>
                </a:cubicBezTo>
                <a:cubicBezTo>
                  <a:pt x="218857" y="1622425"/>
                  <a:pt x="216243" y="1618566"/>
                  <a:pt x="212507" y="1616075"/>
                </a:cubicBezTo>
                <a:cubicBezTo>
                  <a:pt x="209722" y="1614219"/>
                  <a:pt x="205908" y="1614525"/>
                  <a:pt x="202982" y="1612900"/>
                </a:cubicBezTo>
                <a:cubicBezTo>
                  <a:pt x="196311" y="1609194"/>
                  <a:pt x="190282" y="1604433"/>
                  <a:pt x="183932" y="1600200"/>
                </a:cubicBezTo>
                <a:lnTo>
                  <a:pt x="174407" y="1593850"/>
                </a:lnTo>
                <a:cubicBezTo>
                  <a:pt x="157474" y="1568450"/>
                  <a:pt x="179699" y="1599142"/>
                  <a:pt x="158532" y="1577975"/>
                </a:cubicBezTo>
                <a:cubicBezTo>
                  <a:pt x="137365" y="1556808"/>
                  <a:pt x="168057" y="1579033"/>
                  <a:pt x="142657" y="1562100"/>
                </a:cubicBezTo>
                <a:cubicBezTo>
                  <a:pt x="133467" y="1534531"/>
                  <a:pt x="141040" y="1547783"/>
                  <a:pt x="117257" y="1524000"/>
                </a:cubicBezTo>
                <a:lnTo>
                  <a:pt x="107732" y="1514475"/>
                </a:lnTo>
                <a:cubicBezTo>
                  <a:pt x="106562" y="1506285"/>
                  <a:pt x="105815" y="1491591"/>
                  <a:pt x="101382" y="1482725"/>
                </a:cubicBezTo>
                <a:cubicBezTo>
                  <a:pt x="99675" y="1479312"/>
                  <a:pt x="97149" y="1476375"/>
                  <a:pt x="95032" y="1473200"/>
                </a:cubicBezTo>
                <a:cubicBezTo>
                  <a:pt x="93974" y="1468967"/>
                  <a:pt x="93808" y="1464403"/>
                  <a:pt x="91857" y="1460500"/>
                </a:cubicBezTo>
                <a:cubicBezTo>
                  <a:pt x="87492" y="1451770"/>
                  <a:pt x="78184" y="1438577"/>
                  <a:pt x="69632" y="1431925"/>
                </a:cubicBezTo>
                <a:cubicBezTo>
                  <a:pt x="57697" y="1422642"/>
                  <a:pt x="38814" y="1414739"/>
                  <a:pt x="31532" y="1400175"/>
                </a:cubicBezTo>
                <a:cubicBezTo>
                  <a:pt x="29415" y="1395942"/>
                  <a:pt x="26844" y="1391907"/>
                  <a:pt x="25182" y="1387475"/>
                </a:cubicBezTo>
                <a:cubicBezTo>
                  <a:pt x="23650" y="1383389"/>
                  <a:pt x="23726" y="1378786"/>
                  <a:pt x="22007" y="1374775"/>
                </a:cubicBezTo>
                <a:cubicBezTo>
                  <a:pt x="20504" y="1371268"/>
                  <a:pt x="17207" y="1368737"/>
                  <a:pt x="15657" y="1365250"/>
                </a:cubicBezTo>
                <a:cubicBezTo>
                  <a:pt x="544" y="1331245"/>
                  <a:pt x="17328" y="1358231"/>
                  <a:pt x="2957" y="1336675"/>
                </a:cubicBezTo>
                <a:cubicBezTo>
                  <a:pt x="4015" y="1290108"/>
                  <a:pt x="4270" y="1243516"/>
                  <a:pt x="6132" y="1196975"/>
                </a:cubicBezTo>
                <a:cubicBezTo>
                  <a:pt x="6389" y="1190543"/>
                  <a:pt x="8509" y="1184313"/>
                  <a:pt x="9307" y="1177925"/>
                </a:cubicBezTo>
                <a:cubicBezTo>
                  <a:pt x="14721" y="1134615"/>
                  <a:pt x="9162" y="1159455"/>
                  <a:pt x="15657" y="1133475"/>
                </a:cubicBezTo>
                <a:cubicBezTo>
                  <a:pt x="12482" y="1078442"/>
                  <a:pt x="9417" y="1023402"/>
                  <a:pt x="6132" y="968375"/>
                </a:cubicBezTo>
                <a:cubicBezTo>
                  <a:pt x="5184" y="952493"/>
                  <a:pt x="2957" y="936660"/>
                  <a:pt x="2957" y="920750"/>
                </a:cubicBezTo>
                <a:cubicBezTo>
                  <a:pt x="2957" y="842553"/>
                  <a:pt x="-8077" y="862688"/>
                  <a:pt x="12482" y="831850"/>
                </a:cubicBezTo>
                <a:cubicBezTo>
                  <a:pt x="14295" y="822786"/>
                  <a:pt x="16142" y="812243"/>
                  <a:pt x="18832" y="803275"/>
                </a:cubicBezTo>
                <a:cubicBezTo>
                  <a:pt x="20755" y="796864"/>
                  <a:pt x="21469" y="789794"/>
                  <a:pt x="25182" y="784225"/>
                </a:cubicBezTo>
                <a:lnTo>
                  <a:pt x="31532" y="774700"/>
                </a:lnTo>
                <a:cubicBezTo>
                  <a:pt x="38140" y="748269"/>
                  <a:pt x="30094" y="774401"/>
                  <a:pt x="41057" y="752475"/>
                </a:cubicBezTo>
                <a:cubicBezTo>
                  <a:pt x="42554" y="749482"/>
                  <a:pt x="42735" y="745943"/>
                  <a:pt x="44232" y="742950"/>
                </a:cubicBezTo>
                <a:cubicBezTo>
                  <a:pt x="45939" y="739537"/>
                  <a:pt x="49032" y="736912"/>
                  <a:pt x="50582" y="733425"/>
                </a:cubicBezTo>
                <a:cubicBezTo>
                  <a:pt x="53300" y="727308"/>
                  <a:pt x="55309" y="720869"/>
                  <a:pt x="56932" y="714375"/>
                </a:cubicBezTo>
                <a:cubicBezTo>
                  <a:pt x="64591" y="683740"/>
                  <a:pt x="61570" y="697533"/>
                  <a:pt x="66457" y="673100"/>
                </a:cubicBezTo>
                <a:cubicBezTo>
                  <a:pt x="67515" y="657225"/>
                  <a:pt x="67382" y="641225"/>
                  <a:pt x="69632" y="625475"/>
                </a:cubicBezTo>
                <a:cubicBezTo>
                  <a:pt x="70579" y="618849"/>
                  <a:pt x="74882" y="613027"/>
                  <a:pt x="75982" y="606425"/>
                </a:cubicBezTo>
                <a:cubicBezTo>
                  <a:pt x="77040" y="600075"/>
                  <a:pt x="78178" y="593738"/>
                  <a:pt x="79157" y="587375"/>
                </a:cubicBezTo>
                <a:cubicBezTo>
                  <a:pt x="80295" y="579978"/>
                  <a:pt x="80993" y="572513"/>
                  <a:pt x="82332" y="565150"/>
                </a:cubicBezTo>
                <a:cubicBezTo>
                  <a:pt x="83113" y="560857"/>
                  <a:pt x="84449" y="556683"/>
                  <a:pt x="85507" y="552450"/>
                </a:cubicBezTo>
                <a:cubicBezTo>
                  <a:pt x="86271" y="543285"/>
                  <a:pt x="89686" y="498075"/>
                  <a:pt x="91857" y="485775"/>
                </a:cubicBezTo>
                <a:cubicBezTo>
                  <a:pt x="93374" y="477181"/>
                  <a:pt x="98207" y="460375"/>
                  <a:pt x="98207" y="460375"/>
                </a:cubicBezTo>
                <a:cubicBezTo>
                  <a:pt x="99265" y="430742"/>
                  <a:pt x="99473" y="401066"/>
                  <a:pt x="101382" y="371475"/>
                </a:cubicBezTo>
                <a:cubicBezTo>
                  <a:pt x="101597" y="368135"/>
                  <a:pt x="103831" y="365217"/>
                  <a:pt x="104557" y="361950"/>
                </a:cubicBezTo>
                <a:cubicBezTo>
                  <a:pt x="107173" y="350179"/>
                  <a:pt x="109534" y="328485"/>
                  <a:pt x="110907" y="317500"/>
                </a:cubicBezTo>
                <a:cubicBezTo>
                  <a:pt x="111965" y="288925"/>
                  <a:pt x="112180" y="260306"/>
                  <a:pt x="114082" y="231775"/>
                </a:cubicBezTo>
                <a:cubicBezTo>
                  <a:pt x="114305" y="228436"/>
                  <a:pt x="116531" y="225517"/>
                  <a:pt x="117257" y="222250"/>
                </a:cubicBezTo>
                <a:cubicBezTo>
                  <a:pt x="119208" y="213470"/>
                  <a:pt x="119319" y="202252"/>
                  <a:pt x="123607" y="193675"/>
                </a:cubicBezTo>
                <a:cubicBezTo>
                  <a:pt x="125314" y="190262"/>
                  <a:pt x="127840" y="187325"/>
                  <a:pt x="129957" y="184150"/>
                </a:cubicBezTo>
                <a:cubicBezTo>
                  <a:pt x="137232" y="155048"/>
                  <a:pt x="131466" y="166012"/>
                  <a:pt x="142657" y="149225"/>
                </a:cubicBezTo>
                <a:cubicBezTo>
                  <a:pt x="147455" y="130031"/>
                  <a:pt x="144452" y="140665"/>
                  <a:pt x="152182" y="117475"/>
                </a:cubicBezTo>
                <a:lnTo>
                  <a:pt x="155357" y="107950"/>
                </a:lnTo>
                <a:cubicBezTo>
                  <a:pt x="156415" y="104775"/>
                  <a:pt x="156676" y="101210"/>
                  <a:pt x="158532" y="98425"/>
                </a:cubicBezTo>
                <a:cubicBezTo>
                  <a:pt x="160649" y="95250"/>
                  <a:pt x="163175" y="92313"/>
                  <a:pt x="164882" y="88900"/>
                </a:cubicBezTo>
                <a:cubicBezTo>
                  <a:pt x="166379" y="85907"/>
                  <a:pt x="167176" y="82604"/>
                  <a:pt x="168057" y="79375"/>
                </a:cubicBezTo>
                <a:cubicBezTo>
                  <a:pt x="170353" y="70955"/>
                  <a:pt x="172290" y="62442"/>
                  <a:pt x="174407" y="53975"/>
                </a:cubicBezTo>
                <a:cubicBezTo>
                  <a:pt x="175465" y="49742"/>
                  <a:pt x="176202" y="45415"/>
                  <a:pt x="177582" y="41275"/>
                </a:cubicBezTo>
                <a:cubicBezTo>
                  <a:pt x="179699" y="34925"/>
                  <a:pt x="182619" y="28789"/>
                  <a:pt x="183932" y="22225"/>
                </a:cubicBezTo>
                <a:cubicBezTo>
                  <a:pt x="184990" y="16933"/>
                  <a:pt x="184430" y="11035"/>
                  <a:pt x="187107" y="6350"/>
                </a:cubicBezTo>
                <a:cubicBezTo>
                  <a:pt x="189000" y="3037"/>
                  <a:pt x="193457" y="2117"/>
                  <a:pt x="196632" y="0"/>
                </a:cubicBezTo>
                <a:cubicBezTo>
                  <a:pt x="212507" y="1058"/>
                  <a:pt x="228541" y="694"/>
                  <a:pt x="244257" y="3175"/>
                </a:cubicBezTo>
                <a:cubicBezTo>
                  <a:pt x="247753" y="3727"/>
                  <a:pt x="263191" y="12950"/>
                  <a:pt x="266482" y="15875"/>
                </a:cubicBezTo>
                <a:cubicBezTo>
                  <a:pt x="273194" y="21841"/>
                  <a:pt x="278060" y="29944"/>
                  <a:pt x="285532" y="34925"/>
                </a:cubicBezTo>
                <a:cubicBezTo>
                  <a:pt x="288707" y="37042"/>
                  <a:pt x="292126" y="38832"/>
                  <a:pt x="295057" y="41275"/>
                </a:cubicBezTo>
                <a:cubicBezTo>
                  <a:pt x="298506" y="44150"/>
                  <a:pt x="301038" y="48043"/>
                  <a:pt x="304582" y="50800"/>
                </a:cubicBezTo>
                <a:cubicBezTo>
                  <a:pt x="324255" y="66101"/>
                  <a:pt x="320148" y="59153"/>
                  <a:pt x="336332" y="73025"/>
                </a:cubicBezTo>
                <a:cubicBezTo>
                  <a:pt x="353246" y="87522"/>
                  <a:pt x="339389" y="77863"/>
                  <a:pt x="355382" y="98425"/>
                </a:cubicBezTo>
                <a:cubicBezTo>
                  <a:pt x="359058" y="103151"/>
                  <a:pt x="364249" y="106526"/>
                  <a:pt x="368082" y="111125"/>
                </a:cubicBezTo>
                <a:cubicBezTo>
                  <a:pt x="374857" y="119255"/>
                  <a:pt x="381261" y="127719"/>
                  <a:pt x="387132" y="136525"/>
                </a:cubicBezTo>
                <a:cubicBezTo>
                  <a:pt x="389249" y="139700"/>
                  <a:pt x="391460" y="142814"/>
                  <a:pt x="393482" y="146050"/>
                </a:cubicBezTo>
                <a:cubicBezTo>
                  <a:pt x="396753" y="151283"/>
                  <a:pt x="399304" y="156988"/>
                  <a:pt x="403007" y="161925"/>
                </a:cubicBezTo>
                <a:cubicBezTo>
                  <a:pt x="405701" y="165517"/>
                  <a:pt x="409922" y="167796"/>
                  <a:pt x="412532" y="171450"/>
                </a:cubicBezTo>
                <a:cubicBezTo>
                  <a:pt x="415283" y="175301"/>
                  <a:pt x="416341" y="180157"/>
                  <a:pt x="418882" y="184150"/>
                </a:cubicBezTo>
                <a:cubicBezTo>
                  <a:pt x="423770" y="191831"/>
                  <a:pt x="430379" y="198392"/>
                  <a:pt x="434757" y="206375"/>
                </a:cubicBezTo>
                <a:cubicBezTo>
                  <a:pt x="448412" y="231275"/>
                  <a:pt x="460898" y="256818"/>
                  <a:pt x="472857" y="282575"/>
                </a:cubicBezTo>
                <a:cubicBezTo>
                  <a:pt x="474695" y="286533"/>
                  <a:pt x="474081" y="291372"/>
                  <a:pt x="476032" y="295275"/>
                </a:cubicBezTo>
                <a:cubicBezTo>
                  <a:pt x="479445" y="302101"/>
                  <a:pt x="484499" y="307975"/>
                  <a:pt x="488732" y="314325"/>
                </a:cubicBezTo>
                <a:cubicBezTo>
                  <a:pt x="490849" y="317500"/>
                  <a:pt x="493875" y="320230"/>
                  <a:pt x="495082" y="323850"/>
                </a:cubicBezTo>
                <a:cubicBezTo>
                  <a:pt x="502639" y="346520"/>
                  <a:pt x="497719" y="337331"/>
                  <a:pt x="507782" y="352425"/>
                </a:cubicBezTo>
                <a:cubicBezTo>
                  <a:pt x="509899" y="360892"/>
                  <a:pt x="511372" y="369546"/>
                  <a:pt x="514132" y="377825"/>
                </a:cubicBezTo>
                <a:cubicBezTo>
                  <a:pt x="515190" y="381000"/>
                  <a:pt x="516388" y="384132"/>
                  <a:pt x="517307" y="387350"/>
                </a:cubicBezTo>
                <a:cubicBezTo>
                  <a:pt x="518506" y="391546"/>
                  <a:pt x="518950" y="395964"/>
                  <a:pt x="520482" y="400050"/>
                </a:cubicBezTo>
                <a:cubicBezTo>
                  <a:pt x="528831" y="422315"/>
                  <a:pt x="523970" y="403852"/>
                  <a:pt x="533182" y="422275"/>
                </a:cubicBezTo>
                <a:cubicBezTo>
                  <a:pt x="534679" y="425268"/>
                  <a:pt x="534860" y="428807"/>
                  <a:pt x="536357" y="431800"/>
                </a:cubicBezTo>
                <a:cubicBezTo>
                  <a:pt x="538064" y="435213"/>
                  <a:pt x="541157" y="437838"/>
                  <a:pt x="542707" y="441325"/>
                </a:cubicBezTo>
                <a:cubicBezTo>
                  <a:pt x="545425" y="447442"/>
                  <a:pt x="549057" y="460375"/>
                  <a:pt x="549057" y="460375"/>
                </a:cubicBezTo>
                <a:cubicBezTo>
                  <a:pt x="550115" y="479425"/>
                  <a:pt x="550423" y="498532"/>
                  <a:pt x="552232" y="517525"/>
                </a:cubicBezTo>
                <a:cubicBezTo>
                  <a:pt x="552549" y="520857"/>
                  <a:pt x="554857" y="523749"/>
                  <a:pt x="555407" y="527050"/>
                </a:cubicBezTo>
                <a:cubicBezTo>
                  <a:pt x="556983" y="536503"/>
                  <a:pt x="556574" y="546254"/>
                  <a:pt x="558582" y="555625"/>
                </a:cubicBezTo>
                <a:cubicBezTo>
                  <a:pt x="559776" y="561198"/>
                  <a:pt x="563294" y="566041"/>
                  <a:pt x="564932" y="571500"/>
                </a:cubicBezTo>
                <a:cubicBezTo>
                  <a:pt x="566483" y="576669"/>
                  <a:pt x="566936" y="582107"/>
                  <a:pt x="568107" y="587375"/>
                </a:cubicBezTo>
                <a:cubicBezTo>
                  <a:pt x="569054" y="591635"/>
                  <a:pt x="570501" y="595782"/>
                  <a:pt x="571282" y="600075"/>
                </a:cubicBezTo>
                <a:cubicBezTo>
                  <a:pt x="575066" y="620888"/>
                  <a:pt x="572647" y="618382"/>
                  <a:pt x="577632" y="635000"/>
                </a:cubicBezTo>
                <a:cubicBezTo>
                  <a:pt x="590268" y="677121"/>
                  <a:pt x="577602" y="634925"/>
                  <a:pt x="590332" y="666750"/>
                </a:cubicBezTo>
                <a:cubicBezTo>
                  <a:pt x="592818" y="672965"/>
                  <a:pt x="593689" y="679813"/>
                  <a:pt x="596682" y="685800"/>
                </a:cubicBezTo>
                <a:cubicBezTo>
                  <a:pt x="604983" y="702403"/>
                  <a:pt x="601884" y="693908"/>
                  <a:pt x="606207" y="711200"/>
                </a:cubicBezTo>
                <a:cubicBezTo>
                  <a:pt x="607265" y="721783"/>
                  <a:pt x="608139" y="732387"/>
                  <a:pt x="609382" y="742950"/>
                </a:cubicBezTo>
                <a:cubicBezTo>
                  <a:pt x="610256" y="750382"/>
                  <a:pt x="612557" y="757691"/>
                  <a:pt x="612557" y="765175"/>
                </a:cubicBezTo>
                <a:cubicBezTo>
                  <a:pt x="612557" y="1136418"/>
                  <a:pt x="630273" y="1024003"/>
                  <a:pt x="606207" y="1168400"/>
                </a:cubicBezTo>
                <a:cubicBezTo>
                  <a:pt x="600902" y="1269200"/>
                  <a:pt x="607412" y="1188540"/>
                  <a:pt x="593507" y="1285875"/>
                </a:cubicBezTo>
                <a:cubicBezTo>
                  <a:pt x="592449" y="1293283"/>
                  <a:pt x="591321" y="1300682"/>
                  <a:pt x="590332" y="1308100"/>
                </a:cubicBezTo>
                <a:cubicBezTo>
                  <a:pt x="589204" y="1316558"/>
                  <a:pt x="588729" y="1325114"/>
                  <a:pt x="587157" y="1333500"/>
                </a:cubicBezTo>
                <a:cubicBezTo>
                  <a:pt x="586617" y="1336378"/>
                  <a:pt x="581027" y="1360503"/>
                  <a:pt x="577632" y="1368425"/>
                </a:cubicBezTo>
                <a:cubicBezTo>
                  <a:pt x="575768" y="1372775"/>
                  <a:pt x="572210" y="1376484"/>
                  <a:pt x="571282" y="1381125"/>
                </a:cubicBezTo>
                <a:cubicBezTo>
                  <a:pt x="570037" y="1387352"/>
                  <a:pt x="565990" y="1378479"/>
                  <a:pt x="564932" y="1377950"/>
                </a:cubicBezTo>
                <a:close/>
              </a:path>
            </a:pathLst>
          </a:custGeom>
          <a:solidFill>
            <a:srgbClr val="00B050">
              <a:alpha val="65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igura a mano libera: forma 18">
            <a:extLst>
              <a:ext uri="{FF2B5EF4-FFF2-40B4-BE49-F238E27FC236}">
                <a16:creationId xmlns:a16="http://schemas.microsoft.com/office/drawing/2014/main" id="{42480639-D00A-4117-B504-9E4D63F5023B}"/>
              </a:ext>
            </a:extLst>
          </p:cNvPr>
          <p:cNvSpPr/>
          <p:nvPr/>
        </p:nvSpPr>
        <p:spPr>
          <a:xfrm rot="20833632" flipH="1">
            <a:off x="5818023" y="2662071"/>
            <a:ext cx="493049" cy="2773699"/>
          </a:xfrm>
          <a:custGeom>
            <a:avLst/>
            <a:gdLst>
              <a:gd name="connsiteX0" fmla="*/ 564932 w 618839"/>
              <a:gd name="connsiteY0" fmla="*/ 1377950 h 1644650"/>
              <a:gd name="connsiteX1" fmla="*/ 564932 w 618839"/>
              <a:gd name="connsiteY1" fmla="*/ 1377950 h 1644650"/>
              <a:gd name="connsiteX2" fmla="*/ 552232 w 618839"/>
              <a:gd name="connsiteY2" fmla="*/ 1425575 h 1644650"/>
              <a:gd name="connsiteX3" fmla="*/ 549057 w 618839"/>
              <a:gd name="connsiteY3" fmla="*/ 1435100 h 1644650"/>
              <a:gd name="connsiteX4" fmla="*/ 545882 w 618839"/>
              <a:gd name="connsiteY4" fmla="*/ 1444625 h 1644650"/>
              <a:gd name="connsiteX5" fmla="*/ 536357 w 618839"/>
              <a:gd name="connsiteY5" fmla="*/ 1450975 h 1644650"/>
              <a:gd name="connsiteX6" fmla="*/ 526832 w 618839"/>
              <a:gd name="connsiteY6" fmla="*/ 1470025 h 1644650"/>
              <a:gd name="connsiteX7" fmla="*/ 517307 w 618839"/>
              <a:gd name="connsiteY7" fmla="*/ 1476375 h 1644650"/>
              <a:gd name="connsiteX8" fmla="*/ 491907 w 618839"/>
              <a:gd name="connsiteY8" fmla="*/ 1514475 h 1644650"/>
              <a:gd name="connsiteX9" fmla="*/ 485557 w 618839"/>
              <a:gd name="connsiteY9" fmla="*/ 1524000 h 1644650"/>
              <a:gd name="connsiteX10" fmla="*/ 479207 w 618839"/>
              <a:gd name="connsiteY10" fmla="*/ 1533525 h 1644650"/>
              <a:gd name="connsiteX11" fmla="*/ 469682 w 618839"/>
              <a:gd name="connsiteY11" fmla="*/ 1539875 h 1644650"/>
              <a:gd name="connsiteX12" fmla="*/ 450632 w 618839"/>
              <a:gd name="connsiteY12" fmla="*/ 1558925 h 1644650"/>
              <a:gd name="connsiteX13" fmla="*/ 441107 w 618839"/>
              <a:gd name="connsiteY13" fmla="*/ 1565275 h 1644650"/>
              <a:gd name="connsiteX14" fmla="*/ 418882 w 618839"/>
              <a:gd name="connsiteY14" fmla="*/ 1584325 h 1644650"/>
              <a:gd name="connsiteX15" fmla="*/ 409357 w 618839"/>
              <a:gd name="connsiteY15" fmla="*/ 1587500 h 1644650"/>
              <a:gd name="connsiteX16" fmla="*/ 383957 w 618839"/>
              <a:gd name="connsiteY16" fmla="*/ 1616075 h 1644650"/>
              <a:gd name="connsiteX17" fmla="*/ 374432 w 618839"/>
              <a:gd name="connsiteY17" fmla="*/ 1625600 h 1644650"/>
              <a:gd name="connsiteX18" fmla="*/ 361732 w 618839"/>
              <a:gd name="connsiteY18" fmla="*/ 1631950 h 1644650"/>
              <a:gd name="connsiteX19" fmla="*/ 352207 w 618839"/>
              <a:gd name="connsiteY19" fmla="*/ 1638300 h 1644650"/>
              <a:gd name="connsiteX20" fmla="*/ 326807 w 618839"/>
              <a:gd name="connsiteY20" fmla="*/ 1644650 h 1644650"/>
              <a:gd name="connsiteX21" fmla="*/ 260132 w 618839"/>
              <a:gd name="connsiteY21" fmla="*/ 1641475 h 1644650"/>
              <a:gd name="connsiteX22" fmla="*/ 231557 w 618839"/>
              <a:gd name="connsiteY22" fmla="*/ 1628775 h 1644650"/>
              <a:gd name="connsiteX23" fmla="*/ 222032 w 618839"/>
              <a:gd name="connsiteY23" fmla="*/ 1625600 h 1644650"/>
              <a:gd name="connsiteX24" fmla="*/ 212507 w 618839"/>
              <a:gd name="connsiteY24" fmla="*/ 1616075 h 1644650"/>
              <a:gd name="connsiteX25" fmla="*/ 202982 w 618839"/>
              <a:gd name="connsiteY25" fmla="*/ 1612900 h 1644650"/>
              <a:gd name="connsiteX26" fmla="*/ 183932 w 618839"/>
              <a:gd name="connsiteY26" fmla="*/ 1600200 h 1644650"/>
              <a:gd name="connsiteX27" fmla="*/ 174407 w 618839"/>
              <a:gd name="connsiteY27" fmla="*/ 1593850 h 1644650"/>
              <a:gd name="connsiteX28" fmla="*/ 158532 w 618839"/>
              <a:gd name="connsiteY28" fmla="*/ 1577975 h 1644650"/>
              <a:gd name="connsiteX29" fmla="*/ 142657 w 618839"/>
              <a:gd name="connsiteY29" fmla="*/ 1562100 h 1644650"/>
              <a:gd name="connsiteX30" fmla="*/ 117257 w 618839"/>
              <a:gd name="connsiteY30" fmla="*/ 1524000 h 1644650"/>
              <a:gd name="connsiteX31" fmla="*/ 107732 w 618839"/>
              <a:gd name="connsiteY31" fmla="*/ 1514475 h 1644650"/>
              <a:gd name="connsiteX32" fmla="*/ 101382 w 618839"/>
              <a:gd name="connsiteY32" fmla="*/ 1482725 h 1644650"/>
              <a:gd name="connsiteX33" fmla="*/ 95032 w 618839"/>
              <a:gd name="connsiteY33" fmla="*/ 1473200 h 1644650"/>
              <a:gd name="connsiteX34" fmla="*/ 91857 w 618839"/>
              <a:gd name="connsiteY34" fmla="*/ 1460500 h 1644650"/>
              <a:gd name="connsiteX35" fmla="*/ 69632 w 618839"/>
              <a:gd name="connsiteY35" fmla="*/ 1431925 h 1644650"/>
              <a:gd name="connsiteX36" fmla="*/ 31532 w 618839"/>
              <a:gd name="connsiteY36" fmla="*/ 1400175 h 1644650"/>
              <a:gd name="connsiteX37" fmla="*/ 25182 w 618839"/>
              <a:gd name="connsiteY37" fmla="*/ 1387475 h 1644650"/>
              <a:gd name="connsiteX38" fmla="*/ 22007 w 618839"/>
              <a:gd name="connsiteY38" fmla="*/ 1374775 h 1644650"/>
              <a:gd name="connsiteX39" fmla="*/ 15657 w 618839"/>
              <a:gd name="connsiteY39" fmla="*/ 1365250 h 1644650"/>
              <a:gd name="connsiteX40" fmla="*/ 2957 w 618839"/>
              <a:gd name="connsiteY40" fmla="*/ 1336675 h 1644650"/>
              <a:gd name="connsiteX41" fmla="*/ 6132 w 618839"/>
              <a:gd name="connsiteY41" fmla="*/ 1196975 h 1644650"/>
              <a:gd name="connsiteX42" fmla="*/ 9307 w 618839"/>
              <a:gd name="connsiteY42" fmla="*/ 1177925 h 1644650"/>
              <a:gd name="connsiteX43" fmla="*/ 15657 w 618839"/>
              <a:gd name="connsiteY43" fmla="*/ 1133475 h 1644650"/>
              <a:gd name="connsiteX44" fmla="*/ 6132 w 618839"/>
              <a:gd name="connsiteY44" fmla="*/ 968375 h 1644650"/>
              <a:gd name="connsiteX45" fmla="*/ 2957 w 618839"/>
              <a:gd name="connsiteY45" fmla="*/ 920750 h 1644650"/>
              <a:gd name="connsiteX46" fmla="*/ 12482 w 618839"/>
              <a:gd name="connsiteY46" fmla="*/ 831850 h 1644650"/>
              <a:gd name="connsiteX47" fmla="*/ 18832 w 618839"/>
              <a:gd name="connsiteY47" fmla="*/ 803275 h 1644650"/>
              <a:gd name="connsiteX48" fmla="*/ 25182 w 618839"/>
              <a:gd name="connsiteY48" fmla="*/ 784225 h 1644650"/>
              <a:gd name="connsiteX49" fmla="*/ 31532 w 618839"/>
              <a:gd name="connsiteY49" fmla="*/ 774700 h 1644650"/>
              <a:gd name="connsiteX50" fmla="*/ 41057 w 618839"/>
              <a:gd name="connsiteY50" fmla="*/ 752475 h 1644650"/>
              <a:gd name="connsiteX51" fmla="*/ 44232 w 618839"/>
              <a:gd name="connsiteY51" fmla="*/ 742950 h 1644650"/>
              <a:gd name="connsiteX52" fmla="*/ 50582 w 618839"/>
              <a:gd name="connsiteY52" fmla="*/ 733425 h 1644650"/>
              <a:gd name="connsiteX53" fmla="*/ 56932 w 618839"/>
              <a:gd name="connsiteY53" fmla="*/ 714375 h 1644650"/>
              <a:gd name="connsiteX54" fmla="*/ 66457 w 618839"/>
              <a:gd name="connsiteY54" fmla="*/ 673100 h 1644650"/>
              <a:gd name="connsiteX55" fmla="*/ 69632 w 618839"/>
              <a:gd name="connsiteY55" fmla="*/ 625475 h 1644650"/>
              <a:gd name="connsiteX56" fmla="*/ 75982 w 618839"/>
              <a:gd name="connsiteY56" fmla="*/ 606425 h 1644650"/>
              <a:gd name="connsiteX57" fmla="*/ 79157 w 618839"/>
              <a:gd name="connsiteY57" fmla="*/ 587375 h 1644650"/>
              <a:gd name="connsiteX58" fmla="*/ 82332 w 618839"/>
              <a:gd name="connsiteY58" fmla="*/ 565150 h 1644650"/>
              <a:gd name="connsiteX59" fmla="*/ 85507 w 618839"/>
              <a:gd name="connsiteY59" fmla="*/ 552450 h 1644650"/>
              <a:gd name="connsiteX60" fmla="*/ 91857 w 618839"/>
              <a:gd name="connsiteY60" fmla="*/ 485775 h 1644650"/>
              <a:gd name="connsiteX61" fmla="*/ 98207 w 618839"/>
              <a:gd name="connsiteY61" fmla="*/ 460375 h 1644650"/>
              <a:gd name="connsiteX62" fmla="*/ 101382 w 618839"/>
              <a:gd name="connsiteY62" fmla="*/ 371475 h 1644650"/>
              <a:gd name="connsiteX63" fmla="*/ 104557 w 618839"/>
              <a:gd name="connsiteY63" fmla="*/ 361950 h 1644650"/>
              <a:gd name="connsiteX64" fmla="*/ 110907 w 618839"/>
              <a:gd name="connsiteY64" fmla="*/ 317500 h 1644650"/>
              <a:gd name="connsiteX65" fmla="*/ 114082 w 618839"/>
              <a:gd name="connsiteY65" fmla="*/ 231775 h 1644650"/>
              <a:gd name="connsiteX66" fmla="*/ 117257 w 618839"/>
              <a:gd name="connsiteY66" fmla="*/ 222250 h 1644650"/>
              <a:gd name="connsiteX67" fmla="*/ 123607 w 618839"/>
              <a:gd name="connsiteY67" fmla="*/ 193675 h 1644650"/>
              <a:gd name="connsiteX68" fmla="*/ 129957 w 618839"/>
              <a:gd name="connsiteY68" fmla="*/ 184150 h 1644650"/>
              <a:gd name="connsiteX69" fmla="*/ 142657 w 618839"/>
              <a:gd name="connsiteY69" fmla="*/ 149225 h 1644650"/>
              <a:gd name="connsiteX70" fmla="*/ 152182 w 618839"/>
              <a:gd name="connsiteY70" fmla="*/ 117475 h 1644650"/>
              <a:gd name="connsiteX71" fmla="*/ 155357 w 618839"/>
              <a:gd name="connsiteY71" fmla="*/ 107950 h 1644650"/>
              <a:gd name="connsiteX72" fmla="*/ 158532 w 618839"/>
              <a:gd name="connsiteY72" fmla="*/ 98425 h 1644650"/>
              <a:gd name="connsiteX73" fmla="*/ 164882 w 618839"/>
              <a:gd name="connsiteY73" fmla="*/ 88900 h 1644650"/>
              <a:gd name="connsiteX74" fmla="*/ 168057 w 618839"/>
              <a:gd name="connsiteY74" fmla="*/ 79375 h 1644650"/>
              <a:gd name="connsiteX75" fmla="*/ 174407 w 618839"/>
              <a:gd name="connsiteY75" fmla="*/ 53975 h 1644650"/>
              <a:gd name="connsiteX76" fmla="*/ 177582 w 618839"/>
              <a:gd name="connsiteY76" fmla="*/ 41275 h 1644650"/>
              <a:gd name="connsiteX77" fmla="*/ 183932 w 618839"/>
              <a:gd name="connsiteY77" fmla="*/ 22225 h 1644650"/>
              <a:gd name="connsiteX78" fmla="*/ 187107 w 618839"/>
              <a:gd name="connsiteY78" fmla="*/ 6350 h 1644650"/>
              <a:gd name="connsiteX79" fmla="*/ 196632 w 618839"/>
              <a:gd name="connsiteY79" fmla="*/ 0 h 1644650"/>
              <a:gd name="connsiteX80" fmla="*/ 244257 w 618839"/>
              <a:gd name="connsiteY80" fmla="*/ 3175 h 1644650"/>
              <a:gd name="connsiteX81" fmla="*/ 266482 w 618839"/>
              <a:gd name="connsiteY81" fmla="*/ 15875 h 1644650"/>
              <a:gd name="connsiteX82" fmla="*/ 285532 w 618839"/>
              <a:gd name="connsiteY82" fmla="*/ 34925 h 1644650"/>
              <a:gd name="connsiteX83" fmla="*/ 295057 w 618839"/>
              <a:gd name="connsiteY83" fmla="*/ 41275 h 1644650"/>
              <a:gd name="connsiteX84" fmla="*/ 304582 w 618839"/>
              <a:gd name="connsiteY84" fmla="*/ 50800 h 1644650"/>
              <a:gd name="connsiteX85" fmla="*/ 336332 w 618839"/>
              <a:gd name="connsiteY85" fmla="*/ 73025 h 1644650"/>
              <a:gd name="connsiteX86" fmla="*/ 355382 w 618839"/>
              <a:gd name="connsiteY86" fmla="*/ 98425 h 1644650"/>
              <a:gd name="connsiteX87" fmla="*/ 368082 w 618839"/>
              <a:gd name="connsiteY87" fmla="*/ 111125 h 1644650"/>
              <a:gd name="connsiteX88" fmla="*/ 387132 w 618839"/>
              <a:gd name="connsiteY88" fmla="*/ 136525 h 1644650"/>
              <a:gd name="connsiteX89" fmla="*/ 393482 w 618839"/>
              <a:gd name="connsiteY89" fmla="*/ 146050 h 1644650"/>
              <a:gd name="connsiteX90" fmla="*/ 403007 w 618839"/>
              <a:gd name="connsiteY90" fmla="*/ 161925 h 1644650"/>
              <a:gd name="connsiteX91" fmla="*/ 412532 w 618839"/>
              <a:gd name="connsiteY91" fmla="*/ 171450 h 1644650"/>
              <a:gd name="connsiteX92" fmla="*/ 418882 w 618839"/>
              <a:gd name="connsiteY92" fmla="*/ 184150 h 1644650"/>
              <a:gd name="connsiteX93" fmla="*/ 434757 w 618839"/>
              <a:gd name="connsiteY93" fmla="*/ 206375 h 1644650"/>
              <a:gd name="connsiteX94" fmla="*/ 472857 w 618839"/>
              <a:gd name="connsiteY94" fmla="*/ 282575 h 1644650"/>
              <a:gd name="connsiteX95" fmla="*/ 476032 w 618839"/>
              <a:gd name="connsiteY95" fmla="*/ 295275 h 1644650"/>
              <a:gd name="connsiteX96" fmla="*/ 488732 w 618839"/>
              <a:gd name="connsiteY96" fmla="*/ 314325 h 1644650"/>
              <a:gd name="connsiteX97" fmla="*/ 495082 w 618839"/>
              <a:gd name="connsiteY97" fmla="*/ 323850 h 1644650"/>
              <a:gd name="connsiteX98" fmla="*/ 507782 w 618839"/>
              <a:gd name="connsiteY98" fmla="*/ 352425 h 1644650"/>
              <a:gd name="connsiteX99" fmla="*/ 514132 w 618839"/>
              <a:gd name="connsiteY99" fmla="*/ 377825 h 1644650"/>
              <a:gd name="connsiteX100" fmla="*/ 517307 w 618839"/>
              <a:gd name="connsiteY100" fmla="*/ 387350 h 1644650"/>
              <a:gd name="connsiteX101" fmla="*/ 520482 w 618839"/>
              <a:gd name="connsiteY101" fmla="*/ 400050 h 1644650"/>
              <a:gd name="connsiteX102" fmla="*/ 533182 w 618839"/>
              <a:gd name="connsiteY102" fmla="*/ 422275 h 1644650"/>
              <a:gd name="connsiteX103" fmla="*/ 536357 w 618839"/>
              <a:gd name="connsiteY103" fmla="*/ 431800 h 1644650"/>
              <a:gd name="connsiteX104" fmla="*/ 542707 w 618839"/>
              <a:gd name="connsiteY104" fmla="*/ 441325 h 1644650"/>
              <a:gd name="connsiteX105" fmla="*/ 549057 w 618839"/>
              <a:gd name="connsiteY105" fmla="*/ 460375 h 1644650"/>
              <a:gd name="connsiteX106" fmla="*/ 552232 w 618839"/>
              <a:gd name="connsiteY106" fmla="*/ 517525 h 1644650"/>
              <a:gd name="connsiteX107" fmla="*/ 555407 w 618839"/>
              <a:gd name="connsiteY107" fmla="*/ 527050 h 1644650"/>
              <a:gd name="connsiteX108" fmla="*/ 558582 w 618839"/>
              <a:gd name="connsiteY108" fmla="*/ 555625 h 1644650"/>
              <a:gd name="connsiteX109" fmla="*/ 564932 w 618839"/>
              <a:gd name="connsiteY109" fmla="*/ 571500 h 1644650"/>
              <a:gd name="connsiteX110" fmla="*/ 568107 w 618839"/>
              <a:gd name="connsiteY110" fmla="*/ 587375 h 1644650"/>
              <a:gd name="connsiteX111" fmla="*/ 571282 w 618839"/>
              <a:gd name="connsiteY111" fmla="*/ 600075 h 1644650"/>
              <a:gd name="connsiteX112" fmla="*/ 577632 w 618839"/>
              <a:gd name="connsiteY112" fmla="*/ 635000 h 1644650"/>
              <a:gd name="connsiteX113" fmla="*/ 590332 w 618839"/>
              <a:gd name="connsiteY113" fmla="*/ 666750 h 1644650"/>
              <a:gd name="connsiteX114" fmla="*/ 596682 w 618839"/>
              <a:gd name="connsiteY114" fmla="*/ 685800 h 1644650"/>
              <a:gd name="connsiteX115" fmla="*/ 606207 w 618839"/>
              <a:gd name="connsiteY115" fmla="*/ 711200 h 1644650"/>
              <a:gd name="connsiteX116" fmla="*/ 609382 w 618839"/>
              <a:gd name="connsiteY116" fmla="*/ 742950 h 1644650"/>
              <a:gd name="connsiteX117" fmla="*/ 612557 w 618839"/>
              <a:gd name="connsiteY117" fmla="*/ 765175 h 1644650"/>
              <a:gd name="connsiteX118" fmla="*/ 606207 w 618839"/>
              <a:gd name="connsiteY118" fmla="*/ 1168400 h 1644650"/>
              <a:gd name="connsiteX119" fmla="*/ 593507 w 618839"/>
              <a:gd name="connsiteY119" fmla="*/ 1285875 h 1644650"/>
              <a:gd name="connsiteX120" fmla="*/ 590332 w 618839"/>
              <a:gd name="connsiteY120" fmla="*/ 1308100 h 1644650"/>
              <a:gd name="connsiteX121" fmla="*/ 587157 w 618839"/>
              <a:gd name="connsiteY121" fmla="*/ 1333500 h 1644650"/>
              <a:gd name="connsiteX122" fmla="*/ 577632 w 618839"/>
              <a:gd name="connsiteY122" fmla="*/ 1368425 h 1644650"/>
              <a:gd name="connsiteX123" fmla="*/ 571282 w 618839"/>
              <a:gd name="connsiteY123" fmla="*/ 1381125 h 1644650"/>
              <a:gd name="connsiteX124" fmla="*/ 564932 w 618839"/>
              <a:gd name="connsiteY124" fmla="*/ 1377950 h 164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18839" h="1644650">
                <a:moveTo>
                  <a:pt x="564932" y="1377950"/>
                </a:moveTo>
                <a:lnTo>
                  <a:pt x="564932" y="1377950"/>
                </a:lnTo>
                <a:cubicBezTo>
                  <a:pt x="557130" y="1413059"/>
                  <a:pt x="561668" y="1397268"/>
                  <a:pt x="552232" y="1425575"/>
                </a:cubicBezTo>
                <a:lnTo>
                  <a:pt x="549057" y="1435100"/>
                </a:lnTo>
                <a:cubicBezTo>
                  <a:pt x="547999" y="1438275"/>
                  <a:pt x="548667" y="1442769"/>
                  <a:pt x="545882" y="1444625"/>
                </a:cubicBezTo>
                <a:lnTo>
                  <a:pt x="536357" y="1450975"/>
                </a:lnTo>
                <a:cubicBezTo>
                  <a:pt x="533775" y="1458722"/>
                  <a:pt x="532987" y="1463870"/>
                  <a:pt x="526832" y="1470025"/>
                </a:cubicBezTo>
                <a:cubicBezTo>
                  <a:pt x="524134" y="1472723"/>
                  <a:pt x="520482" y="1474258"/>
                  <a:pt x="517307" y="1476375"/>
                </a:cubicBezTo>
                <a:lnTo>
                  <a:pt x="491907" y="1514475"/>
                </a:lnTo>
                <a:lnTo>
                  <a:pt x="485557" y="1524000"/>
                </a:lnTo>
                <a:cubicBezTo>
                  <a:pt x="483440" y="1527175"/>
                  <a:pt x="482382" y="1531408"/>
                  <a:pt x="479207" y="1533525"/>
                </a:cubicBezTo>
                <a:cubicBezTo>
                  <a:pt x="476032" y="1535642"/>
                  <a:pt x="472534" y="1537340"/>
                  <a:pt x="469682" y="1539875"/>
                </a:cubicBezTo>
                <a:cubicBezTo>
                  <a:pt x="462970" y="1545841"/>
                  <a:pt x="458104" y="1553944"/>
                  <a:pt x="450632" y="1558925"/>
                </a:cubicBezTo>
                <a:cubicBezTo>
                  <a:pt x="447457" y="1561042"/>
                  <a:pt x="444038" y="1562832"/>
                  <a:pt x="441107" y="1565275"/>
                </a:cubicBezTo>
                <a:cubicBezTo>
                  <a:pt x="428823" y="1575511"/>
                  <a:pt x="434015" y="1575677"/>
                  <a:pt x="418882" y="1584325"/>
                </a:cubicBezTo>
                <a:cubicBezTo>
                  <a:pt x="415976" y="1585985"/>
                  <a:pt x="412532" y="1586442"/>
                  <a:pt x="409357" y="1587500"/>
                </a:cubicBezTo>
                <a:cubicBezTo>
                  <a:pt x="398026" y="1604497"/>
                  <a:pt x="405705" y="1594327"/>
                  <a:pt x="383957" y="1616075"/>
                </a:cubicBezTo>
                <a:cubicBezTo>
                  <a:pt x="380782" y="1619250"/>
                  <a:pt x="378448" y="1623592"/>
                  <a:pt x="374432" y="1625600"/>
                </a:cubicBezTo>
                <a:cubicBezTo>
                  <a:pt x="370199" y="1627717"/>
                  <a:pt x="365841" y="1629602"/>
                  <a:pt x="361732" y="1631950"/>
                </a:cubicBezTo>
                <a:cubicBezTo>
                  <a:pt x="358419" y="1633843"/>
                  <a:pt x="355620" y="1636593"/>
                  <a:pt x="352207" y="1638300"/>
                </a:cubicBezTo>
                <a:cubicBezTo>
                  <a:pt x="345698" y="1641554"/>
                  <a:pt x="332845" y="1643442"/>
                  <a:pt x="326807" y="1644650"/>
                </a:cubicBezTo>
                <a:cubicBezTo>
                  <a:pt x="304582" y="1643592"/>
                  <a:pt x="282246" y="1643932"/>
                  <a:pt x="260132" y="1641475"/>
                </a:cubicBezTo>
                <a:cubicBezTo>
                  <a:pt x="239069" y="1639135"/>
                  <a:pt x="245735" y="1635864"/>
                  <a:pt x="231557" y="1628775"/>
                </a:cubicBezTo>
                <a:cubicBezTo>
                  <a:pt x="228564" y="1627278"/>
                  <a:pt x="225207" y="1626658"/>
                  <a:pt x="222032" y="1625600"/>
                </a:cubicBezTo>
                <a:cubicBezTo>
                  <a:pt x="218857" y="1622425"/>
                  <a:pt x="216243" y="1618566"/>
                  <a:pt x="212507" y="1616075"/>
                </a:cubicBezTo>
                <a:cubicBezTo>
                  <a:pt x="209722" y="1614219"/>
                  <a:pt x="205908" y="1614525"/>
                  <a:pt x="202982" y="1612900"/>
                </a:cubicBezTo>
                <a:cubicBezTo>
                  <a:pt x="196311" y="1609194"/>
                  <a:pt x="190282" y="1604433"/>
                  <a:pt x="183932" y="1600200"/>
                </a:cubicBezTo>
                <a:lnTo>
                  <a:pt x="174407" y="1593850"/>
                </a:lnTo>
                <a:cubicBezTo>
                  <a:pt x="157474" y="1568450"/>
                  <a:pt x="179699" y="1599142"/>
                  <a:pt x="158532" y="1577975"/>
                </a:cubicBezTo>
                <a:cubicBezTo>
                  <a:pt x="137365" y="1556808"/>
                  <a:pt x="168057" y="1579033"/>
                  <a:pt x="142657" y="1562100"/>
                </a:cubicBezTo>
                <a:cubicBezTo>
                  <a:pt x="133467" y="1534531"/>
                  <a:pt x="141040" y="1547783"/>
                  <a:pt x="117257" y="1524000"/>
                </a:cubicBezTo>
                <a:lnTo>
                  <a:pt x="107732" y="1514475"/>
                </a:lnTo>
                <a:cubicBezTo>
                  <a:pt x="106562" y="1506285"/>
                  <a:pt x="105815" y="1491591"/>
                  <a:pt x="101382" y="1482725"/>
                </a:cubicBezTo>
                <a:cubicBezTo>
                  <a:pt x="99675" y="1479312"/>
                  <a:pt x="97149" y="1476375"/>
                  <a:pt x="95032" y="1473200"/>
                </a:cubicBezTo>
                <a:cubicBezTo>
                  <a:pt x="93974" y="1468967"/>
                  <a:pt x="93808" y="1464403"/>
                  <a:pt x="91857" y="1460500"/>
                </a:cubicBezTo>
                <a:cubicBezTo>
                  <a:pt x="87492" y="1451770"/>
                  <a:pt x="78184" y="1438577"/>
                  <a:pt x="69632" y="1431925"/>
                </a:cubicBezTo>
                <a:cubicBezTo>
                  <a:pt x="57697" y="1422642"/>
                  <a:pt x="38814" y="1414739"/>
                  <a:pt x="31532" y="1400175"/>
                </a:cubicBezTo>
                <a:cubicBezTo>
                  <a:pt x="29415" y="1395942"/>
                  <a:pt x="26844" y="1391907"/>
                  <a:pt x="25182" y="1387475"/>
                </a:cubicBezTo>
                <a:cubicBezTo>
                  <a:pt x="23650" y="1383389"/>
                  <a:pt x="23726" y="1378786"/>
                  <a:pt x="22007" y="1374775"/>
                </a:cubicBezTo>
                <a:cubicBezTo>
                  <a:pt x="20504" y="1371268"/>
                  <a:pt x="17207" y="1368737"/>
                  <a:pt x="15657" y="1365250"/>
                </a:cubicBezTo>
                <a:cubicBezTo>
                  <a:pt x="544" y="1331245"/>
                  <a:pt x="17328" y="1358231"/>
                  <a:pt x="2957" y="1336675"/>
                </a:cubicBezTo>
                <a:cubicBezTo>
                  <a:pt x="4015" y="1290108"/>
                  <a:pt x="4270" y="1243516"/>
                  <a:pt x="6132" y="1196975"/>
                </a:cubicBezTo>
                <a:cubicBezTo>
                  <a:pt x="6389" y="1190543"/>
                  <a:pt x="8509" y="1184313"/>
                  <a:pt x="9307" y="1177925"/>
                </a:cubicBezTo>
                <a:cubicBezTo>
                  <a:pt x="14721" y="1134615"/>
                  <a:pt x="9162" y="1159455"/>
                  <a:pt x="15657" y="1133475"/>
                </a:cubicBezTo>
                <a:cubicBezTo>
                  <a:pt x="12482" y="1078442"/>
                  <a:pt x="9417" y="1023402"/>
                  <a:pt x="6132" y="968375"/>
                </a:cubicBezTo>
                <a:cubicBezTo>
                  <a:pt x="5184" y="952493"/>
                  <a:pt x="2957" y="936660"/>
                  <a:pt x="2957" y="920750"/>
                </a:cubicBezTo>
                <a:cubicBezTo>
                  <a:pt x="2957" y="842553"/>
                  <a:pt x="-8077" y="862688"/>
                  <a:pt x="12482" y="831850"/>
                </a:cubicBezTo>
                <a:cubicBezTo>
                  <a:pt x="14295" y="822786"/>
                  <a:pt x="16142" y="812243"/>
                  <a:pt x="18832" y="803275"/>
                </a:cubicBezTo>
                <a:cubicBezTo>
                  <a:pt x="20755" y="796864"/>
                  <a:pt x="21469" y="789794"/>
                  <a:pt x="25182" y="784225"/>
                </a:cubicBezTo>
                <a:lnTo>
                  <a:pt x="31532" y="774700"/>
                </a:lnTo>
                <a:cubicBezTo>
                  <a:pt x="38140" y="748269"/>
                  <a:pt x="30094" y="774401"/>
                  <a:pt x="41057" y="752475"/>
                </a:cubicBezTo>
                <a:cubicBezTo>
                  <a:pt x="42554" y="749482"/>
                  <a:pt x="42735" y="745943"/>
                  <a:pt x="44232" y="742950"/>
                </a:cubicBezTo>
                <a:cubicBezTo>
                  <a:pt x="45939" y="739537"/>
                  <a:pt x="49032" y="736912"/>
                  <a:pt x="50582" y="733425"/>
                </a:cubicBezTo>
                <a:cubicBezTo>
                  <a:pt x="53300" y="727308"/>
                  <a:pt x="55309" y="720869"/>
                  <a:pt x="56932" y="714375"/>
                </a:cubicBezTo>
                <a:cubicBezTo>
                  <a:pt x="64591" y="683740"/>
                  <a:pt x="61570" y="697533"/>
                  <a:pt x="66457" y="673100"/>
                </a:cubicBezTo>
                <a:cubicBezTo>
                  <a:pt x="67515" y="657225"/>
                  <a:pt x="67382" y="641225"/>
                  <a:pt x="69632" y="625475"/>
                </a:cubicBezTo>
                <a:cubicBezTo>
                  <a:pt x="70579" y="618849"/>
                  <a:pt x="74882" y="613027"/>
                  <a:pt x="75982" y="606425"/>
                </a:cubicBezTo>
                <a:cubicBezTo>
                  <a:pt x="77040" y="600075"/>
                  <a:pt x="78178" y="593738"/>
                  <a:pt x="79157" y="587375"/>
                </a:cubicBezTo>
                <a:cubicBezTo>
                  <a:pt x="80295" y="579978"/>
                  <a:pt x="80993" y="572513"/>
                  <a:pt x="82332" y="565150"/>
                </a:cubicBezTo>
                <a:cubicBezTo>
                  <a:pt x="83113" y="560857"/>
                  <a:pt x="84449" y="556683"/>
                  <a:pt x="85507" y="552450"/>
                </a:cubicBezTo>
                <a:cubicBezTo>
                  <a:pt x="86271" y="543285"/>
                  <a:pt x="89686" y="498075"/>
                  <a:pt x="91857" y="485775"/>
                </a:cubicBezTo>
                <a:cubicBezTo>
                  <a:pt x="93374" y="477181"/>
                  <a:pt x="98207" y="460375"/>
                  <a:pt x="98207" y="460375"/>
                </a:cubicBezTo>
                <a:cubicBezTo>
                  <a:pt x="99265" y="430742"/>
                  <a:pt x="99473" y="401066"/>
                  <a:pt x="101382" y="371475"/>
                </a:cubicBezTo>
                <a:cubicBezTo>
                  <a:pt x="101597" y="368135"/>
                  <a:pt x="103831" y="365217"/>
                  <a:pt x="104557" y="361950"/>
                </a:cubicBezTo>
                <a:cubicBezTo>
                  <a:pt x="107173" y="350179"/>
                  <a:pt x="109534" y="328485"/>
                  <a:pt x="110907" y="317500"/>
                </a:cubicBezTo>
                <a:cubicBezTo>
                  <a:pt x="111965" y="288925"/>
                  <a:pt x="112180" y="260306"/>
                  <a:pt x="114082" y="231775"/>
                </a:cubicBezTo>
                <a:cubicBezTo>
                  <a:pt x="114305" y="228436"/>
                  <a:pt x="116531" y="225517"/>
                  <a:pt x="117257" y="222250"/>
                </a:cubicBezTo>
                <a:cubicBezTo>
                  <a:pt x="119208" y="213470"/>
                  <a:pt x="119319" y="202252"/>
                  <a:pt x="123607" y="193675"/>
                </a:cubicBezTo>
                <a:cubicBezTo>
                  <a:pt x="125314" y="190262"/>
                  <a:pt x="127840" y="187325"/>
                  <a:pt x="129957" y="184150"/>
                </a:cubicBezTo>
                <a:cubicBezTo>
                  <a:pt x="137232" y="155048"/>
                  <a:pt x="131466" y="166012"/>
                  <a:pt x="142657" y="149225"/>
                </a:cubicBezTo>
                <a:cubicBezTo>
                  <a:pt x="147455" y="130031"/>
                  <a:pt x="144452" y="140665"/>
                  <a:pt x="152182" y="117475"/>
                </a:cubicBezTo>
                <a:lnTo>
                  <a:pt x="155357" y="107950"/>
                </a:lnTo>
                <a:cubicBezTo>
                  <a:pt x="156415" y="104775"/>
                  <a:pt x="156676" y="101210"/>
                  <a:pt x="158532" y="98425"/>
                </a:cubicBezTo>
                <a:cubicBezTo>
                  <a:pt x="160649" y="95250"/>
                  <a:pt x="163175" y="92313"/>
                  <a:pt x="164882" y="88900"/>
                </a:cubicBezTo>
                <a:cubicBezTo>
                  <a:pt x="166379" y="85907"/>
                  <a:pt x="167176" y="82604"/>
                  <a:pt x="168057" y="79375"/>
                </a:cubicBezTo>
                <a:cubicBezTo>
                  <a:pt x="170353" y="70955"/>
                  <a:pt x="172290" y="62442"/>
                  <a:pt x="174407" y="53975"/>
                </a:cubicBezTo>
                <a:cubicBezTo>
                  <a:pt x="175465" y="49742"/>
                  <a:pt x="176202" y="45415"/>
                  <a:pt x="177582" y="41275"/>
                </a:cubicBezTo>
                <a:cubicBezTo>
                  <a:pt x="179699" y="34925"/>
                  <a:pt x="182619" y="28789"/>
                  <a:pt x="183932" y="22225"/>
                </a:cubicBezTo>
                <a:cubicBezTo>
                  <a:pt x="184990" y="16933"/>
                  <a:pt x="184430" y="11035"/>
                  <a:pt x="187107" y="6350"/>
                </a:cubicBezTo>
                <a:cubicBezTo>
                  <a:pt x="189000" y="3037"/>
                  <a:pt x="193457" y="2117"/>
                  <a:pt x="196632" y="0"/>
                </a:cubicBezTo>
                <a:cubicBezTo>
                  <a:pt x="212507" y="1058"/>
                  <a:pt x="228541" y="694"/>
                  <a:pt x="244257" y="3175"/>
                </a:cubicBezTo>
                <a:cubicBezTo>
                  <a:pt x="247753" y="3727"/>
                  <a:pt x="263191" y="12950"/>
                  <a:pt x="266482" y="15875"/>
                </a:cubicBezTo>
                <a:cubicBezTo>
                  <a:pt x="273194" y="21841"/>
                  <a:pt x="278060" y="29944"/>
                  <a:pt x="285532" y="34925"/>
                </a:cubicBezTo>
                <a:cubicBezTo>
                  <a:pt x="288707" y="37042"/>
                  <a:pt x="292126" y="38832"/>
                  <a:pt x="295057" y="41275"/>
                </a:cubicBezTo>
                <a:cubicBezTo>
                  <a:pt x="298506" y="44150"/>
                  <a:pt x="301038" y="48043"/>
                  <a:pt x="304582" y="50800"/>
                </a:cubicBezTo>
                <a:cubicBezTo>
                  <a:pt x="324255" y="66101"/>
                  <a:pt x="320148" y="59153"/>
                  <a:pt x="336332" y="73025"/>
                </a:cubicBezTo>
                <a:cubicBezTo>
                  <a:pt x="353246" y="87522"/>
                  <a:pt x="339389" y="77863"/>
                  <a:pt x="355382" y="98425"/>
                </a:cubicBezTo>
                <a:cubicBezTo>
                  <a:pt x="359058" y="103151"/>
                  <a:pt x="364249" y="106526"/>
                  <a:pt x="368082" y="111125"/>
                </a:cubicBezTo>
                <a:cubicBezTo>
                  <a:pt x="374857" y="119255"/>
                  <a:pt x="381261" y="127719"/>
                  <a:pt x="387132" y="136525"/>
                </a:cubicBezTo>
                <a:cubicBezTo>
                  <a:pt x="389249" y="139700"/>
                  <a:pt x="391460" y="142814"/>
                  <a:pt x="393482" y="146050"/>
                </a:cubicBezTo>
                <a:cubicBezTo>
                  <a:pt x="396753" y="151283"/>
                  <a:pt x="399304" y="156988"/>
                  <a:pt x="403007" y="161925"/>
                </a:cubicBezTo>
                <a:cubicBezTo>
                  <a:pt x="405701" y="165517"/>
                  <a:pt x="409922" y="167796"/>
                  <a:pt x="412532" y="171450"/>
                </a:cubicBezTo>
                <a:cubicBezTo>
                  <a:pt x="415283" y="175301"/>
                  <a:pt x="416341" y="180157"/>
                  <a:pt x="418882" y="184150"/>
                </a:cubicBezTo>
                <a:cubicBezTo>
                  <a:pt x="423770" y="191831"/>
                  <a:pt x="430379" y="198392"/>
                  <a:pt x="434757" y="206375"/>
                </a:cubicBezTo>
                <a:cubicBezTo>
                  <a:pt x="448412" y="231275"/>
                  <a:pt x="460898" y="256818"/>
                  <a:pt x="472857" y="282575"/>
                </a:cubicBezTo>
                <a:cubicBezTo>
                  <a:pt x="474695" y="286533"/>
                  <a:pt x="474081" y="291372"/>
                  <a:pt x="476032" y="295275"/>
                </a:cubicBezTo>
                <a:cubicBezTo>
                  <a:pt x="479445" y="302101"/>
                  <a:pt x="484499" y="307975"/>
                  <a:pt x="488732" y="314325"/>
                </a:cubicBezTo>
                <a:cubicBezTo>
                  <a:pt x="490849" y="317500"/>
                  <a:pt x="493875" y="320230"/>
                  <a:pt x="495082" y="323850"/>
                </a:cubicBezTo>
                <a:cubicBezTo>
                  <a:pt x="502639" y="346520"/>
                  <a:pt x="497719" y="337331"/>
                  <a:pt x="507782" y="352425"/>
                </a:cubicBezTo>
                <a:cubicBezTo>
                  <a:pt x="509899" y="360892"/>
                  <a:pt x="511372" y="369546"/>
                  <a:pt x="514132" y="377825"/>
                </a:cubicBezTo>
                <a:cubicBezTo>
                  <a:pt x="515190" y="381000"/>
                  <a:pt x="516388" y="384132"/>
                  <a:pt x="517307" y="387350"/>
                </a:cubicBezTo>
                <a:cubicBezTo>
                  <a:pt x="518506" y="391546"/>
                  <a:pt x="518950" y="395964"/>
                  <a:pt x="520482" y="400050"/>
                </a:cubicBezTo>
                <a:cubicBezTo>
                  <a:pt x="528831" y="422315"/>
                  <a:pt x="523970" y="403852"/>
                  <a:pt x="533182" y="422275"/>
                </a:cubicBezTo>
                <a:cubicBezTo>
                  <a:pt x="534679" y="425268"/>
                  <a:pt x="534860" y="428807"/>
                  <a:pt x="536357" y="431800"/>
                </a:cubicBezTo>
                <a:cubicBezTo>
                  <a:pt x="538064" y="435213"/>
                  <a:pt x="541157" y="437838"/>
                  <a:pt x="542707" y="441325"/>
                </a:cubicBezTo>
                <a:cubicBezTo>
                  <a:pt x="545425" y="447442"/>
                  <a:pt x="549057" y="460375"/>
                  <a:pt x="549057" y="460375"/>
                </a:cubicBezTo>
                <a:cubicBezTo>
                  <a:pt x="550115" y="479425"/>
                  <a:pt x="550423" y="498532"/>
                  <a:pt x="552232" y="517525"/>
                </a:cubicBezTo>
                <a:cubicBezTo>
                  <a:pt x="552549" y="520857"/>
                  <a:pt x="554857" y="523749"/>
                  <a:pt x="555407" y="527050"/>
                </a:cubicBezTo>
                <a:cubicBezTo>
                  <a:pt x="556983" y="536503"/>
                  <a:pt x="556574" y="546254"/>
                  <a:pt x="558582" y="555625"/>
                </a:cubicBezTo>
                <a:cubicBezTo>
                  <a:pt x="559776" y="561198"/>
                  <a:pt x="563294" y="566041"/>
                  <a:pt x="564932" y="571500"/>
                </a:cubicBezTo>
                <a:cubicBezTo>
                  <a:pt x="566483" y="576669"/>
                  <a:pt x="566936" y="582107"/>
                  <a:pt x="568107" y="587375"/>
                </a:cubicBezTo>
                <a:cubicBezTo>
                  <a:pt x="569054" y="591635"/>
                  <a:pt x="570501" y="595782"/>
                  <a:pt x="571282" y="600075"/>
                </a:cubicBezTo>
                <a:cubicBezTo>
                  <a:pt x="575066" y="620888"/>
                  <a:pt x="572647" y="618382"/>
                  <a:pt x="577632" y="635000"/>
                </a:cubicBezTo>
                <a:cubicBezTo>
                  <a:pt x="590268" y="677121"/>
                  <a:pt x="577602" y="634925"/>
                  <a:pt x="590332" y="666750"/>
                </a:cubicBezTo>
                <a:cubicBezTo>
                  <a:pt x="592818" y="672965"/>
                  <a:pt x="593689" y="679813"/>
                  <a:pt x="596682" y="685800"/>
                </a:cubicBezTo>
                <a:cubicBezTo>
                  <a:pt x="604983" y="702403"/>
                  <a:pt x="601884" y="693908"/>
                  <a:pt x="606207" y="711200"/>
                </a:cubicBezTo>
                <a:cubicBezTo>
                  <a:pt x="607265" y="721783"/>
                  <a:pt x="608139" y="732387"/>
                  <a:pt x="609382" y="742950"/>
                </a:cubicBezTo>
                <a:cubicBezTo>
                  <a:pt x="610256" y="750382"/>
                  <a:pt x="612557" y="757691"/>
                  <a:pt x="612557" y="765175"/>
                </a:cubicBezTo>
                <a:cubicBezTo>
                  <a:pt x="612557" y="1136418"/>
                  <a:pt x="630273" y="1024003"/>
                  <a:pt x="606207" y="1168400"/>
                </a:cubicBezTo>
                <a:cubicBezTo>
                  <a:pt x="600902" y="1269200"/>
                  <a:pt x="607412" y="1188540"/>
                  <a:pt x="593507" y="1285875"/>
                </a:cubicBezTo>
                <a:cubicBezTo>
                  <a:pt x="592449" y="1293283"/>
                  <a:pt x="591321" y="1300682"/>
                  <a:pt x="590332" y="1308100"/>
                </a:cubicBezTo>
                <a:cubicBezTo>
                  <a:pt x="589204" y="1316558"/>
                  <a:pt x="588729" y="1325114"/>
                  <a:pt x="587157" y="1333500"/>
                </a:cubicBezTo>
                <a:cubicBezTo>
                  <a:pt x="586617" y="1336378"/>
                  <a:pt x="581027" y="1360503"/>
                  <a:pt x="577632" y="1368425"/>
                </a:cubicBezTo>
                <a:cubicBezTo>
                  <a:pt x="575768" y="1372775"/>
                  <a:pt x="572210" y="1376484"/>
                  <a:pt x="571282" y="1381125"/>
                </a:cubicBezTo>
                <a:cubicBezTo>
                  <a:pt x="570037" y="1387352"/>
                  <a:pt x="565990" y="1378479"/>
                  <a:pt x="564932" y="1377950"/>
                </a:cubicBezTo>
                <a:close/>
              </a:path>
            </a:pathLst>
          </a:custGeom>
          <a:solidFill>
            <a:schemeClr val="accent4">
              <a:alpha val="65000"/>
            </a:schemeClr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igura a mano libera: forma 19">
            <a:extLst>
              <a:ext uri="{FF2B5EF4-FFF2-40B4-BE49-F238E27FC236}">
                <a16:creationId xmlns:a16="http://schemas.microsoft.com/office/drawing/2014/main" id="{A49E31DA-BA7A-48AA-9198-67BECA5A5A65}"/>
              </a:ext>
            </a:extLst>
          </p:cNvPr>
          <p:cNvSpPr/>
          <p:nvPr/>
        </p:nvSpPr>
        <p:spPr>
          <a:xfrm>
            <a:off x="5855544" y="4655820"/>
            <a:ext cx="198656" cy="1684020"/>
          </a:xfrm>
          <a:custGeom>
            <a:avLst/>
            <a:gdLst>
              <a:gd name="connsiteX0" fmla="*/ 0 w 198656"/>
              <a:gd name="connsiteY0" fmla="*/ 0 h 1684020"/>
              <a:gd name="connsiteX1" fmla="*/ 15240 w 198656"/>
              <a:gd name="connsiteY1" fmla="*/ 106680 h 1684020"/>
              <a:gd name="connsiteX2" fmla="*/ 22860 w 198656"/>
              <a:gd name="connsiteY2" fmla="*/ 160020 h 1684020"/>
              <a:gd name="connsiteX3" fmla="*/ 38100 w 198656"/>
              <a:gd name="connsiteY3" fmla="*/ 182880 h 1684020"/>
              <a:gd name="connsiteX4" fmla="*/ 68580 w 198656"/>
              <a:gd name="connsiteY4" fmla="*/ 251460 h 1684020"/>
              <a:gd name="connsiteX5" fmla="*/ 99060 w 198656"/>
              <a:gd name="connsiteY5" fmla="*/ 358140 h 1684020"/>
              <a:gd name="connsiteX6" fmla="*/ 106680 w 198656"/>
              <a:gd name="connsiteY6" fmla="*/ 381000 h 1684020"/>
              <a:gd name="connsiteX7" fmla="*/ 121920 w 198656"/>
              <a:gd name="connsiteY7" fmla="*/ 975360 h 1684020"/>
              <a:gd name="connsiteX8" fmla="*/ 144780 w 198656"/>
              <a:gd name="connsiteY8" fmla="*/ 1074420 h 1684020"/>
              <a:gd name="connsiteX9" fmla="*/ 152400 w 198656"/>
              <a:gd name="connsiteY9" fmla="*/ 1097280 h 1684020"/>
              <a:gd name="connsiteX10" fmla="*/ 167640 w 198656"/>
              <a:gd name="connsiteY10" fmla="*/ 1120140 h 1684020"/>
              <a:gd name="connsiteX11" fmla="*/ 182880 w 198656"/>
              <a:gd name="connsiteY11" fmla="*/ 1203960 h 1684020"/>
              <a:gd name="connsiteX12" fmla="*/ 190500 w 198656"/>
              <a:gd name="connsiteY12" fmla="*/ 1226820 h 1684020"/>
              <a:gd name="connsiteX13" fmla="*/ 198120 w 198656"/>
              <a:gd name="connsiteY13" fmla="*/ 1684020 h 168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656" h="1684020">
                <a:moveTo>
                  <a:pt x="0" y="0"/>
                </a:moveTo>
                <a:cubicBezTo>
                  <a:pt x="14390" y="115123"/>
                  <a:pt x="591" y="11463"/>
                  <a:pt x="15240" y="106680"/>
                </a:cubicBezTo>
                <a:cubicBezTo>
                  <a:pt x="17971" y="124432"/>
                  <a:pt x="17699" y="142817"/>
                  <a:pt x="22860" y="160020"/>
                </a:cubicBezTo>
                <a:cubicBezTo>
                  <a:pt x="25492" y="168792"/>
                  <a:pt x="34381" y="174511"/>
                  <a:pt x="38100" y="182880"/>
                </a:cubicBezTo>
                <a:cubicBezTo>
                  <a:pt x="74372" y="264492"/>
                  <a:pt x="34090" y="199725"/>
                  <a:pt x="68580" y="251460"/>
                </a:cubicBezTo>
                <a:cubicBezTo>
                  <a:pt x="87716" y="328005"/>
                  <a:pt x="77196" y="292549"/>
                  <a:pt x="99060" y="358140"/>
                </a:cubicBezTo>
                <a:lnTo>
                  <a:pt x="106680" y="381000"/>
                </a:lnTo>
                <a:cubicBezTo>
                  <a:pt x="140590" y="618373"/>
                  <a:pt x="106174" y="361271"/>
                  <a:pt x="121920" y="975360"/>
                </a:cubicBezTo>
                <a:cubicBezTo>
                  <a:pt x="123019" y="1018225"/>
                  <a:pt x="131725" y="1035255"/>
                  <a:pt x="144780" y="1074420"/>
                </a:cubicBezTo>
                <a:cubicBezTo>
                  <a:pt x="147320" y="1082040"/>
                  <a:pt x="147945" y="1090597"/>
                  <a:pt x="152400" y="1097280"/>
                </a:cubicBezTo>
                <a:lnTo>
                  <a:pt x="167640" y="1120140"/>
                </a:lnTo>
                <a:cubicBezTo>
                  <a:pt x="171037" y="1140521"/>
                  <a:pt x="177555" y="1182660"/>
                  <a:pt x="182880" y="1203960"/>
                </a:cubicBezTo>
                <a:cubicBezTo>
                  <a:pt x="184828" y="1211752"/>
                  <a:pt x="187960" y="1219200"/>
                  <a:pt x="190500" y="1226820"/>
                </a:cubicBezTo>
                <a:cubicBezTo>
                  <a:pt x="201673" y="1506149"/>
                  <a:pt x="198120" y="1353769"/>
                  <a:pt x="198120" y="1684020"/>
                </a:cubicBezTo>
              </a:path>
            </a:pathLst>
          </a:cu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BFA028E2-697E-42D4-A7D1-2C193D611C23}"/>
              </a:ext>
            </a:extLst>
          </p:cNvPr>
          <p:cNvSpPr txBox="1"/>
          <p:nvPr/>
        </p:nvSpPr>
        <p:spPr>
          <a:xfrm>
            <a:off x="251257" y="1034503"/>
            <a:ext cx="4990594" cy="5232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Ruolo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del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quadricipite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F6ABC50A-6D3A-4C93-8F6D-EC11844C5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94" y="4470941"/>
            <a:ext cx="4169791" cy="1680271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DBA5A304-D468-4FE2-9296-75C473DB15F6}"/>
              </a:ext>
            </a:extLst>
          </p:cNvPr>
          <p:cNvSpPr txBox="1"/>
          <p:nvPr/>
        </p:nvSpPr>
        <p:spPr>
          <a:xfrm>
            <a:off x="120105" y="1736781"/>
            <a:ext cx="5027344" cy="1891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Deficit di forza del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quadricipite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è molto commune  in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questa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sindrome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Spesso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non ne è la causa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Contribuisce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allo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sviluppo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della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patologia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9AD989F-BC9E-451C-9994-9AD929754729}"/>
              </a:ext>
            </a:extLst>
          </p:cNvPr>
          <p:cNvSpPr txBox="1"/>
          <p:nvPr/>
        </p:nvSpPr>
        <p:spPr>
          <a:xfrm>
            <a:off x="515112" y="6151212"/>
            <a:ext cx="5133574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Powers et al BJSM 2017: consensus of PFP model</a:t>
            </a:r>
          </a:p>
        </p:txBody>
      </p:sp>
    </p:spTree>
    <p:extLst>
      <p:ext uri="{BB962C8B-B14F-4D97-AF65-F5344CB8AC3E}">
        <p14:creationId xmlns:p14="http://schemas.microsoft.com/office/powerpoint/2010/main" val="23999203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FE07EB66-DE62-4B11-968D-6E3EA21A20FD}"/>
              </a:ext>
            </a:extLst>
          </p:cNvPr>
          <p:cNvSpPr txBox="1"/>
          <p:nvPr/>
        </p:nvSpPr>
        <p:spPr>
          <a:xfrm>
            <a:off x="404752" y="138196"/>
            <a:ext cx="11512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Accorciamento</a:t>
            </a:r>
            <a:r>
              <a:rPr lang="en-US" sz="28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del </a:t>
            </a:r>
            <a:r>
              <a:rPr lang="en-US" sz="28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quadricipite</a:t>
            </a:r>
            <a:r>
              <a:rPr lang="en-US" sz="28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e </a:t>
            </a:r>
            <a:r>
              <a:rPr lang="en-US" sz="28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degli</a:t>
            </a:r>
            <a:r>
              <a:rPr lang="en-US" sz="28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ischiocrurali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9AD989F-BC9E-451C-9994-9AD929754729}"/>
              </a:ext>
            </a:extLst>
          </p:cNvPr>
          <p:cNvSpPr txBox="1"/>
          <p:nvPr/>
        </p:nvSpPr>
        <p:spPr>
          <a:xfrm>
            <a:off x="107976" y="6390681"/>
            <a:ext cx="5133574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Powers et al BJSM 2017: consensus of PFP model</a:t>
            </a:r>
          </a:p>
        </p:txBody>
      </p:sp>
      <p:pic>
        <p:nvPicPr>
          <p:cNvPr id="12" name="Picture 2" descr="https://s-media-cache-ak0.pinimg.com/originals/ae/3a/5d/ae3a5d507cdf53bedf64896ed3836ce3.jpg">
            <a:extLst>
              <a:ext uri="{FF2B5EF4-FFF2-40B4-BE49-F238E27FC236}">
                <a16:creationId xmlns:a16="http://schemas.microsoft.com/office/drawing/2014/main" id="{D26BF74A-F496-46A3-A149-7C163C5E55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8" t="24815" r="40409" b="5649"/>
          <a:stretch/>
        </p:blipFill>
        <p:spPr bwMode="auto">
          <a:xfrm>
            <a:off x="4281960" y="940928"/>
            <a:ext cx="3013767" cy="577887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92B1D52-7AC2-43C5-ADD4-69E2BBAB9F1E}"/>
              </a:ext>
            </a:extLst>
          </p:cNvPr>
          <p:cNvSpPr txBox="1"/>
          <p:nvPr/>
        </p:nvSpPr>
        <p:spPr>
          <a:xfrm>
            <a:off x="120105" y="1736781"/>
            <a:ext cx="4370615" cy="2722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Aumentano</a:t>
            </a:r>
            <a:r>
              <a:rPr lang="en-US" sz="32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la forza di </a:t>
            </a:r>
            <a:r>
              <a:rPr lang="en-US" sz="32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reazione</a:t>
            </a:r>
            <a:r>
              <a:rPr lang="en-US" sz="32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articolare</a:t>
            </a:r>
            <a:r>
              <a:rPr lang="en-US" sz="32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della</a:t>
            </a:r>
            <a:r>
              <a:rPr lang="en-US" sz="32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PFJ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5" name="Figura a mano libera: forma 14">
            <a:extLst>
              <a:ext uri="{FF2B5EF4-FFF2-40B4-BE49-F238E27FC236}">
                <a16:creationId xmlns:a16="http://schemas.microsoft.com/office/drawing/2014/main" id="{858540AC-CE0C-4135-9703-276DC6B7E707}"/>
              </a:ext>
            </a:extLst>
          </p:cNvPr>
          <p:cNvSpPr/>
          <p:nvPr/>
        </p:nvSpPr>
        <p:spPr>
          <a:xfrm rot="18160128" flipH="1">
            <a:off x="5813198" y="3127135"/>
            <a:ext cx="1753916" cy="893226"/>
          </a:xfrm>
          <a:custGeom>
            <a:avLst/>
            <a:gdLst>
              <a:gd name="connsiteX0" fmla="*/ 0 w 172016"/>
              <a:gd name="connsiteY0" fmla="*/ 0 h 353086"/>
              <a:gd name="connsiteX1" fmla="*/ 54321 w 172016"/>
              <a:gd name="connsiteY1" fmla="*/ 217284 h 353086"/>
              <a:gd name="connsiteX2" fmla="*/ 172016 w 172016"/>
              <a:gd name="connsiteY2" fmla="*/ 353086 h 35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16" h="353086">
                <a:moveTo>
                  <a:pt x="0" y="0"/>
                </a:moveTo>
                <a:cubicBezTo>
                  <a:pt x="12826" y="79218"/>
                  <a:pt x="25652" y="158436"/>
                  <a:pt x="54321" y="217284"/>
                </a:cubicBezTo>
                <a:cubicBezTo>
                  <a:pt x="82990" y="276132"/>
                  <a:pt x="127503" y="314609"/>
                  <a:pt x="172016" y="353086"/>
                </a:cubicBezTo>
              </a:path>
            </a:pathLst>
          </a:custGeom>
          <a:noFill/>
          <a:ln w="28575">
            <a:solidFill>
              <a:schemeClr val="tx1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igura a mano libera: forma 16">
            <a:extLst>
              <a:ext uri="{FF2B5EF4-FFF2-40B4-BE49-F238E27FC236}">
                <a16:creationId xmlns:a16="http://schemas.microsoft.com/office/drawing/2014/main" id="{858338BC-E1FD-4B8E-8B4D-412E0BBD0082}"/>
              </a:ext>
            </a:extLst>
          </p:cNvPr>
          <p:cNvSpPr/>
          <p:nvPr/>
        </p:nvSpPr>
        <p:spPr>
          <a:xfrm rot="14415767" flipH="1" flipV="1">
            <a:off x="4539112" y="3307712"/>
            <a:ext cx="1753916" cy="713453"/>
          </a:xfrm>
          <a:custGeom>
            <a:avLst/>
            <a:gdLst>
              <a:gd name="connsiteX0" fmla="*/ 0 w 172016"/>
              <a:gd name="connsiteY0" fmla="*/ 0 h 353086"/>
              <a:gd name="connsiteX1" fmla="*/ 54321 w 172016"/>
              <a:gd name="connsiteY1" fmla="*/ 217284 h 353086"/>
              <a:gd name="connsiteX2" fmla="*/ 172016 w 172016"/>
              <a:gd name="connsiteY2" fmla="*/ 353086 h 35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16" h="353086">
                <a:moveTo>
                  <a:pt x="0" y="0"/>
                </a:moveTo>
                <a:cubicBezTo>
                  <a:pt x="12826" y="79218"/>
                  <a:pt x="25652" y="158436"/>
                  <a:pt x="54321" y="217284"/>
                </a:cubicBezTo>
                <a:cubicBezTo>
                  <a:pt x="82990" y="276132"/>
                  <a:pt x="127503" y="314609"/>
                  <a:pt x="172016" y="353086"/>
                </a:cubicBezTo>
              </a:path>
            </a:pathLst>
          </a:custGeom>
          <a:noFill/>
          <a:ln w="28575">
            <a:solidFill>
              <a:schemeClr val="tx1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DB6F2DBB-16EA-42CE-BE2D-CA35D2AA6CD0}"/>
              </a:ext>
            </a:extLst>
          </p:cNvPr>
          <p:cNvSpPr/>
          <p:nvPr/>
        </p:nvSpPr>
        <p:spPr>
          <a:xfrm rot="10800000">
            <a:off x="6685733" y="4832561"/>
            <a:ext cx="375969" cy="262551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21F78D4-A7E6-EDA9-6043-6912CAA57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888" y="2514411"/>
            <a:ext cx="4925112" cy="284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49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2B38348-D6A7-4C4B-BD41-6A388903E6D7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Patello-Femoral-Pain: Local factors (Treatment)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84B16D34-5FA6-4307-984A-9DE4748BAB09}"/>
              </a:ext>
            </a:extLst>
          </p:cNvPr>
          <p:cNvSpPr/>
          <p:nvPr/>
        </p:nvSpPr>
        <p:spPr>
          <a:xfrm>
            <a:off x="0" y="1046747"/>
            <a:ext cx="7387389" cy="5847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Risolvere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accorciamenti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Dati 5">
            <a:extLst>
              <a:ext uri="{FF2B5EF4-FFF2-40B4-BE49-F238E27FC236}">
                <a16:creationId xmlns:a16="http://schemas.microsoft.com/office/drawing/2014/main" id="{2AB210FA-A106-424D-8735-60C4966F4AF6}"/>
              </a:ext>
            </a:extLst>
          </p:cNvPr>
          <p:cNvSpPr/>
          <p:nvPr/>
        </p:nvSpPr>
        <p:spPr>
          <a:xfrm rot="20066279" flipH="1">
            <a:off x="7051739" y="886040"/>
            <a:ext cx="528344" cy="854242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448B759-D3A2-47ED-80E2-5DF01F549F56}"/>
              </a:ext>
            </a:extLst>
          </p:cNvPr>
          <p:cNvSpPr/>
          <p:nvPr/>
        </p:nvSpPr>
        <p:spPr>
          <a:xfrm>
            <a:off x="-4013" y="1788697"/>
            <a:ext cx="7387389" cy="5847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Ripristinare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forza del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quadricipite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se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deficitario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</p:txBody>
      </p:sp>
      <p:sp>
        <p:nvSpPr>
          <p:cNvPr id="10" name="Dati 9">
            <a:extLst>
              <a:ext uri="{FF2B5EF4-FFF2-40B4-BE49-F238E27FC236}">
                <a16:creationId xmlns:a16="http://schemas.microsoft.com/office/drawing/2014/main" id="{406A75FE-EF7E-431F-AFD6-5A323755339B}"/>
              </a:ext>
            </a:extLst>
          </p:cNvPr>
          <p:cNvSpPr/>
          <p:nvPr/>
        </p:nvSpPr>
        <p:spPr>
          <a:xfrm rot="20066279" flipH="1">
            <a:off x="7047726" y="1627990"/>
            <a:ext cx="528344" cy="854242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Dati 12">
            <a:extLst>
              <a:ext uri="{FF2B5EF4-FFF2-40B4-BE49-F238E27FC236}">
                <a16:creationId xmlns:a16="http://schemas.microsoft.com/office/drawing/2014/main" id="{9B9C81FE-D742-46EA-A591-A7CC3DB6DBD9}"/>
              </a:ext>
            </a:extLst>
          </p:cNvPr>
          <p:cNvSpPr/>
          <p:nvPr/>
        </p:nvSpPr>
        <p:spPr>
          <a:xfrm rot="20066279" flipH="1">
            <a:off x="7051739" y="2393705"/>
            <a:ext cx="528344" cy="854242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7701949-63B5-4B74-479E-88A0BA9F7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483" y="3141717"/>
            <a:ext cx="6769144" cy="3807643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49A7FD25-C756-0B2B-A4B4-12A3A6271641}"/>
              </a:ext>
            </a:extLst>
          </p:cNvPr>
          <p:cNvSpPr/>
          <p:nvPr/>
        </p:nvSpPr>
        <p:spPr>
          <a:xfrm>
            <a:off x="0" y="2516138"/>
            <a:ext cx="7387389" cy="5847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Destrutturare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e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ricostruire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I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movimenti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alterati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7913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630474E6-3181-496F-BF20-BCBC79A29939}"/>
              </a:ext>
            </a:extLst>
          </p:cNvPr>
          <p:cNvSpPr/>
          <p:nvPr/>
        </p:nvSpPr>
        <p:spPr>
          <a:xfrm>
            <a:off x="3957047" y="5225161"/>
            <a:ext cx="3942944" cy="102072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DA6D7BC-7633-4E52-B6E0-C54561B4DEB2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Patello-Femoral-Pain: factors involved</a:t>
            </a:r>
          </a:p>
        </p:txBody>
      </p:sp>
      <p:pic>
        <p:nvPicPr>
          <p:cNvPr id="5" name="Picture 3" descr="figure5">
            <a:extLst>
              <a:ext uri="{FF2B5EF4-FFF2-40B4-BE49-F238E27FC236}">
                <a16:creationId xmlns:a16="http://schemas.microsoft.com/office/drawing/2014/main" id="{503216D7-8095-4BBB-A026-D4235A89E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87" y="1040496"/>
            <a:ext cx="3403341" cy="55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668C2FC4-AC5A-401E-A46F-4DC26E7BE422}"/>
              </a:ext>
            </a:extLst>
          </p:cNvPr>
          <p:cNvSpPr/>
          <p:nvPr/>
        </p:nvSpPr>
        <p:spPr>
          <a:xfrm>
            <a:off x="754910" y="2020184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826E5BCF-646C-48E3-86A6-76D5154A8788}"/>
              </a:ext>
            </a:extLst>
          </p:cNvPr>
          <p:cNvSpPr/>
          <p:nvPr/>
        </p:nvSpPr>
        <p:spPr>
          <a:xfrm>
            <a:off x="1265273" y="3667951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9253D600-E0D9-42E7-B9E1-B6F82918054C}"/>
              </a:ext>
            </a:extLst>
          </p:cNvPr>
          <p:cNvSpPr/>
          <p:nvPr/>
        </p:nvSpPr>
        <p:spPr>
          <a:xfrm>
            <a:off x="1343245" y="5253417"/>
            <a:ext cx="1020726" cy="10313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05A9C89-C429-475D-B1BF-084DB4DBA850}"/>
              </a:ext>
            </a:extLst>
          </p:cNvPr>
          <p:cNvSpPr txBox="1"/>
          <p:nvPr/>
        </p:nvSpPr>
        <p:spPr>
          <a:xfrm>
            <a:off x="4096184" y="2287402"/>
            <a:ext cx="4499176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Calibri Light" panose="020F0302020204030204"/>
              </a:rPr>
              <a:t>Fattori </a:t>
            </a:r>
            <a:r>
              <a:rPr lang="en-US" sz="4000" b="1" dirty="0" err="1">
                <a:latin typeface="Calibri Light" panose="020F0302020204030204"/>
              </a:rPr>
              <a:t>prossimali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5A876E6-D443-45C4-AE19-A4C4D50E0ED3}"/>
              </a:ext>
            </a:extLst>
          </p:cNvPr>
          <p:cNvSpPr txBox="1"/>
          <p:nvPr/>
        </p:nvSpPr>
        <p:spPr>
          <a:xfrm>
            <a:off x="4085550" y="3816812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Calibri Light" panose="020F0302020204030204"/>
              </a:rPr>
              <a:t>Fattori </a:t>
            </a:r>
            <a:r>
              <a:rPr lang="en-US" sz="4000" b="1" dirty="0" err="1">
                <a:latin typeface="Calibri Light" panose="020F0302020204030204"/>
              </a:rPr>
              <a:t>locali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19965A6-8684-4B98-B634-FFD9E11DB4CF}"/>
              </a:ext>
            </a:extLst>
          </p:cNvPr>
          <p:cNvSpPr txBox="1"/>
          <p:nvPr/>
        </p:nvSpPr>
        <p:spPr>
          <a:xfrm>
            <a:off x="4096182" y="5349113"/>
            <a:ext cx="3623049" cy="70788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solidFill>
                  <a:srgbClr val="002060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Calibri Light" panose="020F0302020204030204"/>
              </a:rPr>
              <a:t>Fattori </a:t>
            </a:r>
            <a:r>
              <a:rPr lang="en-US" sz="4000" b="1" dirty="0" err="1">
                <a:latin typeface="Calibri Light" panose="020F0302020204030204"/>
              </a:rPr>
              <a:t>distali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396E1C7-30C6-4F19-B8AE-1F703B68DB34}"/>
              </a:ext>
            </a:extLst>
          </p:cNvPr>
          <p:cNvSpPr txBox="1"/>
          <p:nvPr/>
        </p:nvSpPr>
        <p:spPr>
          <a:xfrm>
            <a:off x="103668" y="6434551"/>
            <a:ext cx="6097772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Davis &amp; Powers, Consensus statement, IPFPRR, JOSPT, 2010</a:t>
            </a:r>
          </a:p>
        </p:txBody>
      </p:sp>
    </p:spTree>
    <p:extLst>
      <p:ext uri="{BB962C8B-B14F-4D97-AF65-F5344CB8AC3E}">
        <p14:creationId xmlns:p14="http://schemas.microsoft.com/office/powerpoint/2010/main" val="404167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FE07EB66-DE62-4B11-968D-6E3EA21A20FD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Fattori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distali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5BE855E-D943-4DCA-9C4F-6A20936A958F}"/>
              </a:ext>
            </a:extLst>
          </p:cNvPr>
          <p:cNvSpPr txBox="1"/>
          <p:nvPr/>
        </p:nvSpPr>
        <p:spPr>
          <a:xfrm>
            <a:off x="1567639" y="2627511"/>
            <a:ext cx="1508048" cy="92333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Altered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Tibio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-Femoral joint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kinematics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8D364E3-8DBE-4317-92BA-6D3215156F6E}"/>
              </a:ext>
            </a:extLst>
          </p:cNvPr>
          <p:cNvSpPr txBox="1"/>
          <p:nvPr/>
        </p:nvSpPr>
        <p:spPr>
          <a:xfrm>
            <a:off x="2417363" y="4072029"/>
            <a:ext cx="1508048" cy="64633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Foot mechanics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5" name="Freccia a destra 24">
            <a:extLst>
              <a:ext uri="{FF2B5EF4-FFF2-40B4-BE49-F238E27FC236}">
                <a16:creationId xmlns:a16="http://schemas.microsoft.com/office/drawing/2014/main" id="{BC713F47-405D-41FA-A575-C9067AFB05FA}"/>
              </a:ext>
            </a:extLst>
          </p:cNvPr>
          <p:cNvSpPr/>
          <p:nvPr/>
        </p:nvSpPr>
        <p:spPr>
          <a:xfrm rot="13587990">
            <a:off x="2575830" y="3705658"/>
            <a:ext cx="377710" cy="24679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5C56FF64-B4E4-41B2-8A01-B437982C3F57}"/>
              </a:ext>
            </a:extLst>
          </p:cNvPr>
          <p:cNvSpPr txBox="1"/>
          <p:nvPr/>
        </p:nvSpPr>
        <p:spPr>
          <a:xfrm>
            <a:off x="2695603" y="1420346"/>
            <a:ext cx="2052083" cy="646331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Increased PFJ reaction forces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EC455685-75D1-411E-B06E-6289D67249F0}"/>
              </a:ext>
            </a:extLst>
          </p:cNvPr>
          <p:cNvSpPr txBox="1"/>
          <p:nvPr/>
        </p:nvSpPr>
        <p:spPr>
          <a:xfrm>
            <a:off x="2438644" y="1556099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2</a:t>
            </a:r>
          </a:p>
        </p:txBody>
      </p:sp>
      <p:sp>
        <p:nvSpPr>
          <p:cNvPr id="28" name="Freccia a destra 27">
            <a:extLst>
              <a:ext uri="{FF2B5EF4-FFF2-40B4-BE49-F238E27FC236}">
                <a16:creationId xmlns:a16="http://schemas.microsoft.com/office/drawing/2014/main" id="{0EC69DC8-5BDB-4626-A390-A7CF610B2515}"/>
              </a:ext>
            </a:extLst>
          </p:cNvPr>
          <p:cNvSpPr/>
          <p:nvPr/>
        </p:nvSpPr>
        <p:spPr>
          <a:xfrm rot="18898927">
            <a:off x="2273670" y="2228721"/>
            <a:ext cx="377710" cy="24679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83F2F65F-4AA8-4533-AE49-F0A2504366CD}"/>
              </a:ext>
            </a:extLst>
          </p:cNvPr>
          <p:cNvSpPr txBox="1"/>
          <p:nvPr/>
        </p:nvSpPr>
        <p:spPr>
          <a:xfrm>
            <a:off x="1378151" y="5793836"/>
            <a:ext cx="3586470" cy="92333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 err="1">
                <a:solidFill>
                  <a:srgbClr val="002060"/>
                </a:solidFill>
                <a:latin typeface="Calibri Light" panose="020F0302020204030204"/>
              </a:rPr>
              <a:t>Alterazioni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libri Light" panose="020F0302020204030204"/>
              </a:rPr>
              <a:t>della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/>
              </a:rPr>
              <a:t> forza </a:t>
            </a:r>
            <a:r>
              <a:rPr lang="en-US" sz="1800" dirty="0" err="1">
                <a:solidFill>
                  <a:srgbClr val="002060"/>
                </a:solidFill>
                <a:latin typeface="Calibri Light" panose="020F0302020204030204"/>
              </a:rPr>
              <a:t>della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libri Light" panose="020F0302020204030204"/>
              </a:rPr>
              <a:t>mobilità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/>
              </a:rPr>
              <a:t> e </a:t>
            </a:r>
            <a:r>
              <a:rPr lang="en-US" sz="1800" dirty="0" err="1">
                <a:solidFill>
                  <a:srgbClr val="002060"/>
                </a:solidFill>
                <a:latin typeface="Calibri Light" panose="020F0302020204030204"/>
              </a:rPr>
              <a:t>della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libri Light" panose="020F0302020204030204"/>
              </a:rPr>
              <a:t>stabilità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Calibri Light" panose="020F0302020204030204"/>
              </a:rPr>
              <a:t>della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/>
              </a:rPr>
              <a:t> Caviglia e del Piede 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2" name="Freccia a destra 31">
            <a:extLst>
              <a:ext uri="{FF2B5EF4-FFF2-40B4-BE49-F238E27FC236}">
                <a16:creationId xmlns:a16="http://schemas.microsoft.com/office/drawing/2014/main" id="{270125E9-7E0A-49CC-AB35-38A119EFCE1E}"/>
              </a:ext>
            </a:extLst>
          </p:cNvPr>
          <p:cNvSpPr/>
          <p:nvPr/>
        </p:nvSpPr>
        <p:spPr>
          <a:xfrm rot="16200000">
            <a:off x="2783614" y="5133067"/>
            <a:ext cx="775545" cy="24679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BA4DA17B-0C74-41CC-966F-ABBB93A8A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889" y="899675"/>
            <a:ext cx="4888871" cy="6026567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40C70AD7-8F99-4CF8-B01D-E9F386C7DE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3739" y="3429000"/>
            <a:ext cx="3048010" cy="172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463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2B38348-D6A7-4C4B-BD41-6A388903E6D7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Fattori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distali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trattamento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84B16D34-5FA6-4307-984A-9DE4748BAB09}"/>
              </a:ext>
            </a:extLst>
          </p:cNvPr>
          <p:cNvSpPr/>
          <p:nvPr/>
        </p:nvSpPr>
        <p:spPr>
          <a:xfrm>
            <a:off x="0" y="1046747"/>
            <a:ext cx="7387389" cy="5847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Ortesi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personalizzate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Dati 5">
            <a:extLst>
              <a:ext uri="{FF2B5EF4-FFF2-40B4-BE49-F238E27FC236}">
                <a16:creationId xmlns:a16="http://schemas.microsoft.com/office/drawing/2014/main" id="{2AB210FA-A106-424D-8735-60C4966F4AF6}"/>
              </a:ext>
            </a:extLst>
          </p:cNvPr>
          <p:cNvSpPr/>
          <p:nvPr/>
        </p:nvSpPr>
        <p:spPr>
          <a:xfrm rot="20066279" flipH="1">
            <a:off x="7051739" y="886040"/>
            <a:ext cx="528344" cy="854242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448B759-D3A2-47ED-80E2-5DF01F549F56}"/>
              </a:ext>
            </a:extLst>
          </p:cNvPr>
          <p:cNvSpPr/>
          <p:nvPr/>
        </p:nvSpPr>
        <p:spPr>
          <a:xfrm>
            <a:off x="-4013" y="1788697"/>
            <a:ext cx="7387389" cy="5847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Rieducazione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focalizzata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alla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stabilizzazione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della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Caviglia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10" name="Dati 9">
            <a:extLst>
              <a:ext uri="{FF2B5EF4-FFF2-40B4-BE49-F238E27FC236}">
                <a16:creationId xmlns:a16="http://schemas.microsoft.com/office/drawing/2014/main" id="{406A75FE-EF7E-431F-AFD6-5A323755339B}"/>
              </a:ext>
            </a:extLst>
          </p:cNvPr>
          <p:cNvSpPr/>
          <p:nvPr/>
        </p:nvSpPr>
        <p:spPr>
          <a:xfrm rot="20066279" flipH="1">
            <a:off x="7047726" y="1627990"/>
            <a:ext cx="528344" cy="854242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Dati 12">
            <a:extLst>
              <a:ext uri="{FF2B5EF4-FFF2-40B4-BE49-F238E27FC236}">
                <a16:creationId xmlns:a16="http://schemas.microsoft.com/office/drawing/2014/main" id="{9B9C81FE-D742-46EA-A591-A7CC3DB6DBD9}"/>
              </a:ext>
            </a:extLst>
          </p:cNvPr>
          <p:cNvSpPr/>
          <p:nvPr/>
        </p:nvSpPr>
        <p:spPr>
          <a:xfrm rot="20066279" flipH="1">
            <a:off x="7051739" y="2393705"/>
            <a:ext cx="528344" cy="854242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D3F3200E-70F7-E2F7-304B-BD38EA1463EA}"/>
              </a:ext>
            </a:extLst>
          </p:cNvPr>
          <p:cNvSpPr/>
          <p:nvPr/>
        </p:nvSpPr>
        <p:spPr>
          <a:xfrm>
            <a:off x="0" y="2516138"/>
            <a:ext cx="7387389" cy="584775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Destrutturare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e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ricostruire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I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movimenti</a:t>
            </a:r>
            <a:r>
              <a:rPr lang="en-US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Calibri" panose="020F0502020204030204"/>
              </a:rPr>
              <a:t>alterati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9470C1D-3D0A-0978-E398-B1005455D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311" y="3196178"/>
            <a:ext cx="6769144" cy="380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548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694D5461-0CEA-434F-9AE7-7B900122006B}"/>
              </a:ext>
            </a:extLst>
          </p:cNvPr>
          <p:cNvSpPr txBox="1"/>
          <p:nvPr/>
        </p:nvSpPr>
        <p:spPr>
          <a:xfrm>
            <a:off x="276225" y="1397235"/>
            <a:ext cx="7905750" cy="40011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indent="0" algn="just">
              <a:buFont typeface="Wingdings" panose="05000000000000000000" pitchFamily="2" charset="2"/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First MAT test 29.10.2020  36/100</a:t>
            </a:r>
          </a:p>
        </p:txBody>
      </p:sp>
      <p:sp>
        <p:nvSpPr>
          <p:cNvPr id="10" name="Triangolo isoscele 9">
            <a:extLst>
              <a:ext uri="{FF2B5EF4-FFF2-40B4-BE49-F238E27FC236}">
                <a16:creationId xmlns:a16="http://schemas.microsoft.com/office/drawing/2014/main" id="{4145D1C2-A47A-4977-AAE0-38AB486DB03A}"/>
              </a:ext>
            </a:extLst>
          </p:cNvPr>
          <p:cNvSpPr/>
          <p:nvPr/>
        </p:nvSpPr>
        <p:spPr>
          <a:xfrm rot="18269109">
            <a:off x="7714865" y="1073882"/>
            <a:ext cx="613432" cy="81431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8BB59ED-FF18-417B-804A-7B49B0F37E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1" t="3851" r="2055"/>
          <a:stretch/>
        </p:blipFill>
        <p:spPr>
          <a:xfrm>
            <a:off x="257175" y="1887415"/>
            <a:ext cx="8410576" cy="4273894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BB723E5-8DBF-481B-B7E9-F51DE4A4D23D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Cosa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avviene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in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cambio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di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direzione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09351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0985476-B6F2-4C9D-A10D-6A174E7D95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61663" t="209" r="10916" b="-1"/>
          <a:stretch/>
        </p:blipFill>
        <p:spPr>
          <a:xfrm>
            <a:off x="372976" y="1840713"/>
            <a:ext cx="2310064" cy="424476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142481CF-3178-4120-A9D4-739D717E36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543" r="14139"/>
          <a:stretch/>
        </p:blipFill>
        <p:spPr>
          <a:xfrm>
            <a:off x="2851476" y="1840713"/>
            <a:ext cx="2310063" cy="4244763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24B0565-1B71-4B8E-9AFB-21AA23287F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9259" r="12938"/>
          <a:stretch/>
        </p:blipFill>
        <p:spPr>
          <a:xfrm>
            <a:off x="5366073" y="1840713"/>
            <a:ext cx="2310063" cy="424476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353F5A5-8C0F-4CF3-AB14-A06A1A0F689A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+mj-lt"/>
              </a:rPr>
              <a:t>Progressione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migliorativa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nei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3 test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eseguiti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  <p:sp>
        <p:nvSpPr>
          <p:cNvPr id="9" name="Triangolo isoscele 8">
            <a:extLst>
              <a:ext uri="{FF2B5EF4-FFF2-40B4-BE49-F238E27FC236}">
                <a16:creationId xmlns:a16="http://schemas.microsoft.com/office/drawing/2014/main" id="{090777B1-6B7D-404D-A2C3-1D488E1C0DA8}"/>
              </a:ext>
            </a:extLst>
          </p:cNvPr>
          <p:cNvSpPr/>
          <p:nvPr/>
        </p:nvSpPr>
        <p:spPr>
          <a:xfrm rot="18269109">
            <a:off x="7666739" y="981565"/>
            <a:ext cx="613432" cy="81431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984DF59-C996-4BE0-A965-FBFDF950D39A}"/>
              </a:ext>
            </a:extLst>
          </p:cNvPr>
          <p:cNvSpPr txBox="1"/>
          <p:nvPr/>
        </p:nvSpPr>
        <p:spPr>
          <a:xfrm>
            <a:off x="276225" y="1357672"/>
            <a:ext cx="7905750" cy="40011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indent="0" algn="just">
              <a:buFont typeface="Wingdings" panose="05000000000000000000" pitchFamily="2" charset="2"/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Third MAT test 11.02.2021 (after 12 sessions of </a:t>
            </a:r>
            <a:r>
              <a:rPr lang="en-US" dirty="0" err="1"/>
              <a:t>tNMT</a:t>
            </a:r>
            <a:r>
              <a:rPr lang="en-US" dirty="0"/>
              <a:t>) 82/100</a:t>
            </a:r>
          </a:p>
        </p:txBody>
      </p:sp>
    </p:spTree>
    <p:extLst>
      <p:ext uri="{BB962C8B-B14F-4D97-AF65-F5344CB8AC3E}">
        <p14:creationId xmlns:p14="http://schemas.microsoft.com/office/powerpoint/2010/main" val="23640198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DF88FAF-BB17-4859-BF49-9D5B59E62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97" y="1862325"/>
            <a:ext cx="9765974" cy="40908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ACA5616B-25C0-4356-B9C7-31A0F564B326}"/>
              </a:ext>
            </a:extLst>
          </p:cNvPr>
          <p:cNvSpPr txBox="1"/>
          <p:nvPr/>
        </p:nvSpPr>
        <p:spPr>
          <a:xfrm>
            <a:off x="251257" y="139565"/>
            <a:ext cx="1151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+mj-lt"/>
              </a:rPr>
              <a:t>Esempio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 di </a:t>
            </a:r>
            <a:r>
              <a:rPr lang="en-US" dirty="0" err="1">
                <a:solidFill>
                  <a:schemeClr val="bg1"/>
                </a:solidFill>
                <a:latin typeface="+mj-lt"/>
              </a:rPr>
              <a:t>tipico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 deficit in </a:t>
            </a:r>
            <a:r>
              <a:rPr lang="en-US" dirty="0" err="1">
                <a:solidFill>
                  <a:schemeClr val="bg1"/>
                </a:solidFill>
                <a:latin typeface="+mj-lt"/>
              </a:rPr>
              <a:t>individuo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 con dolore </a:t>
            </a:r>
            <a:r>
              <a:rPr lang="en-US" dirty="0" err="1">
                <a:solidFill>
                  <a:schemeClr val="bg1"/>
                </a:solidFill>
                <a:latin typeface="+mj-lt"/>
              </a:rPr>
              <a:t>anteriore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 di </a:t>
            </a:r>
            <a:r>
              <a:rPr lang="en-US" dirty="0" err="1">
                <a:solidFill>
                  <a:schemeClr val="bg1"/>
                </a:solidFill>
                <a:latin typeface="+mj-lt"/>
              </a:rPr>
              <a:t>ginocchio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174BA6D-4C78-409C-A099-C9F20C962578}"/>
              </a:ext>
            </a:extLst>
          </p:cNvPr>
          <p:cNvSpPr txBox="1"/>
          <p:nvPr/>
        </p:nvSpPr>
        <p:spPr>
          <a:xfrm>
            <a:off x="437261" y="954873"/>
            <a:ext cx="2052083" cy="830997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2060"/>
                </a:solidFill>
                <a:latin typeface="+mj-lt"/>
              </a:rPr>
              <a:t>Ridotta</a:t>
            </a:r>
            <a:r>
              <a:rPr lang="en-US" dirty="0">
                <a:solidFill>
                  <a:srgbClr val="002060"/>
                </a:solidFill>
                <a:latin typeface="+mj-lt"/>
              </a:rPr>
              <a:t> area di </a:t>
            </a:r>
            <a:r>
              <a:rPr lang="en-US" dirty="0" err="1">
                <a:solidFill>
                  <a:srgbClr val="002060"/>
                </a:solidFill>
                <a:latin typeface="+mj-lt"/>
              </a:rPr>
              <a:t>contatto</a:t>
            </a:r>
            <a:endParaRPr lang="en-US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EBB2BEE-3AF2-4B67-9340-0CCAD425C592}"/>
              </a:ext>
            </a:extLst>
          </p:cNvPr>
          <p:cNvSpPr txBox="1"/>
          <p:nvPr/>
        </p:nvSpPr>
        <p:spPr>
          <a:xfrm>
            <a:off x="7018821" y="994986"/>
            <a:ext cx="2052083" cy="646331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+mj-lt"/>
              </a:rPr>
              <a:t>Increased PFJ reaction forces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7729498-6F1B-4109-9C11-620024E4E98B}"/>
              </a:ext>
            </a:extLst>
          </p:cNvPr>
          <p:cNvSpPr txBox="1"/>
          <p:nvPr/>
        </p:nvSpPr>
        <p:spPr>
          <a:xfrm>
            <a:off x="2701999" y="954872"/>
            <a:ext cx="2052083" cy="1200329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002060"/>
                </a:solidFill>
                <a:latin typeface="+mj-lt"/>
              </a:rPr>
              <a:t>Aumento</a:t>
            </a:r>
            <a:r>
              <a:rPr lang="en-US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+mj-lt"/>
              </a:rPr>
              <a:t>delle</a:t>
            </a:r>
            <a:r>
              <a:rPr lang="en-US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+mj-lt"/>
              </a:rPr>
              <a:t>forze</a:t>
            </a:r>
            <a:r>
              <a:rPr lang="en-US" dirty="0">
                <a:solidFill>
                  <a:srgbClr val="002060"/>
                </a:solidFill>
                <a:latin typeface="+mj-lt"/>
              </a:rPr>
              <a:t> di </a:t>
            </a:r>
            <a:r>
              <a:rPr lang="en-US" dirty="0" err="1">
                <a:solidFill>
                  <a:srgbClr val="002060"/>
                </a:solidFill>
                <a:latin typeface="+mj-lt"/>
              </a:rPr>
              <a:t>reazione</a:t>
            </a:r>
            <a:endParaRPr lang="en-US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" name="Ovale 1">
            <a:extLst>
              <a:ext uri="{FF2B5EF4-FFF2-40B4-BE49-F238E27FC236}">
                <a16:creationId xmlns:a16="http://schemas.microsoft.com/office/drawing/2014/main" id="{06EE2B9E-204D-9F85-97C1-67F0F03ED006}"/>
              </a:ext>
            </a:extLst>
          </p:cNvPr>
          <p:cNvSpPr/>
          <p:nvPr/>
        </p:nvSpPr>
        <p:spPr>
          <a:xfrm>
            <a:off x="8967019" y="5259733"/>
            <a:ext cx="914400" cy="914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61451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462E6D58-FA4B-482F-A8B2-1B4BF38097E7}"/>
              </a:ext>
            </a:extLst>
          </p:cNvPr>
          <p:cNvSpPr txBox="1"/>
          <p:nvPr/>
        </p:nvSpPr>
        <p:spPr>
          <a:xfrm>
            <a:off x="0" y="926435"/>
            <a:ext cx="125238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Altro </a:t>
            </a:r>
            <a:r>
              <a:rPr lang="en-US" sz="3200" dirty="0" err="1">
                <a:solidFill>
                  <a:srgbClr val="000090"/>
                </a:solidFill>
                <a:latin typeface="+mj-lt"/>
              </a:rPr>
              <a:t>caratteristico</a:t>
            </a:r>
            <a:r>
              <a:rPr lang="en-US" sz="3200" dirty="0">
                <a:solidFill>
                  <a:srgbClr val="000090"/>
                </a:solidFill>
                <a:latin typeface="+mj-lt"/>
              </a:rPr>
              <a:t> pattern </a:t>
            </a:r>
            <a:r>
              <a:rPr lang="en-US" sz="3200" dirty="0" err="1">
                <a:solidFill>
                  <a:srgbClr val="000090"/>
                </a:solidFill>
                <a:latin typeface="+mj-lt"/>
              </a:rPr>
              <a:t>motorio</a:t>
            </a:r>
            <a:r>
              <a:rPr lang="en-US" sz="3200" dirty="0">
                <a:solidFill>
                  <a:srgbClr val="000090"/>
                </a:solidFill>
                <a:latin typeface="+mj-lt"/>
              </a:rPr>
              <a:t>  weight shift il è il </a:t>
            </a:r>
            <a:r>
              <a:rPr lang="en-US" sz="3200" dirty="0" err="1">
                <a:solidFill>
                  <a:srgbClr val="000090"/>
                </a:solidFill>
                <a:latin typeface="+mj-lt"/>
              </a:rPr>
              <a:t>carico</a:t>
            </a:r>
            <a:r>
              <a:rPr lang="en-US" sz="3200" dirty="0">
                <a:solidFill>
                  <a:srgbClr val="000090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rgbClr val="000090"/>
                </a:solidFill>
                <a:latin typeface="+mj-lt"/>
              </a:rPr>
              <a:t>maggiore</a:t>
            </a:r>
            <a:r>
              <a:rPr lang="en-US" sz="3200" dirty="0">
                <a:solidFill>
                  <a:srgbClr val="000090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rgbClr val="000090"/>
                </a:solidFill>
                <a:latin typeface="+mj-lt"/>
              </a:rPr>
              <a:t>sull’arto</a:t>
            </a:r>
            <a:r>
              <a:rPr lang="en-US" sz="3200" dirty="0">
                <a:solidFill>
                  <a:srgbClr val="000090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rgbClr val="000090"/>
                </a:solidFill>
                <a:latin typeface="+mj-lt"/>
              </a:rPr>
              <a:t>controlaterale</a:t>
            </a:r>
            <a:r>
              <a:rPr lang="en-US" sz="3200" dirty="0">
                <a:solidFill>
                  <a:srgbClr val="000090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rgbClr val="000090"/>
                </a:solidFill>
                <a:latin typeface="+mj-lt"/>
              </a:rPr>
              <a:t>che</a:t>
            </a:r>
            <a:r>
              <a:rPr lang="en-US" sz="3200" dirty="0">
                <a:solidFill>
                  <a:srgbClr val="000090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rgbClr val="000090"/>
                </a:solidFill>
                <a:latin typeface="+mj-lt"/>
              </a:rPr>
              <a:t>nella</a:t>
            </a:r>
            <a:r>
              <a:rPr lang="en-US" sz="3200" dirty="0">
                <a:solidFill>
                  <a:srgbClr val="000090"/>
                </a:solidFill>
                <a:latin typeface="+mj-lt"/>
              </a:rPr>
              <a:t> forma acuta è del 20%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9A858AF-6609-4E33-92F3-2DDE545BE70E}"/>
              </a:ext>
            </a:extLst>
          </p:cNvPr>
          <p:cNvSpPr txBox="1"/>
          <p:nvPr/>
        </p:nvSpPr>
        <p:spPr>
          <a:xfrm>
            <a:off x="525591" y="3028889"/>
            <a:ext cx="3593068" cy="400110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indent="0" algn="just">
              <a:buFont typeface="Wingdings" panose="05000000000000000000" pitchFamily="2" charset="2"/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Non affected side: </a:t>
            </a:r>
            <a:r>
              <a:rPr lang="en-US" b="1" u="sng" dirty="0"/>
              <a:t>1119 N</a:t>
            </a:r>
            <a:endParaRPr lang="en-US" b="1" dirty="0"/>
          </a:p>
        </p:txBody>
      </p:sp>
      <p:pic>
        <p:nvPicPr>
          <p:cNvPr id="9" name="Elemento grafico 8" descr="Aumento di peso con riempimento a tinta unita">
            <a:extLst>
              <a:ext uri="{FF2B5EF4-FFF2-40B4-BE49-F238E27FC236}">
                <a16:creationId xmlns:a16="http://schemas.microsoft.com/office/drawing/2014/main" id="{FA724D6C-71C7-469C-B016-5A75766237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4756137" y="2131672"/>
            <a:ext cx="1339863" cy="1421547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2ED3EF4-5D88-4916-8562-CBA9856BCD22}"/>
              </a:ext>
            </a:extLst>
          </p:cNvPr>
          <p:cNvPicPr/>
          <p:nvPr/>
        </p:nvPicPr>
        <p:blipFill rotWithShape="1">
          <a:blip r:embed="rId5"/>
          <a:srcRect t="4491"/>
          <a:stretch/>
        </p:blipFill>
        <p:spPr bwMode="auto">
          <a:xfrm>
            <a:off x="0" y="3428999"/>
            <a:ext cx="5734385" cy="3334607"/>
          </a:xfrm>
          <a:prstGeom prst="rect">
            <a:avLst/>
          </a:prstGeom>
          <a:ln w="127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44A6E90-5D78-4E5D-934B-8E7E26E1D57C}"/>
              </a:ext>
            </a:extLst>
          </p:cNvPr>
          <p:cNvPicPr/>
          <p:nvPr/>
        </p:nvPicPr>
        <p:blipFill rotWithShape="1">
          <a:blip r:embed="rId6"/>
          <a:srcRect t="4679"/>
          <a:stretch/>
        </p:blipFill>
        <p:spPr bwMode="auto">
          <a:xfrm>
            <a:off x="5734385" y="3428999"/>
            <a:ext cx="5562506" cy="3334607"/>
          </a:xfrm>
          <a:prstGeom prst="rect">
            <a:avLst/>
          </a:prstGeom>
          <a:ln w="127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19A858AF-6609-4E33-92F3-2DDE545BE70E}"/>
              </a:ext>
            </a:extLst>
          </p:cNvPr>
          <p:cNvSpPr txBox="1"/>
          <p:nvPr/>
        </p:nvSpPr>
        <p:spPr>
          <a:xfrm>
            <a:off x="6550212" y="3028889"/>
            <a:ext cx="3819646" cy="400110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indent="0" algn="just">
              <a:buFont typeface="Wingdings" panose="05000000000000000000" pitchFamily="2" charset="2"/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Affected side: </a:t>
            </a:r>
            <a:r>
              <a:rPr lang="en-US" b="1" u="sng" dirty="0"/>
              <a:t>898 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17433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7E376-FFC3-15FF-9B3E-4C02B124E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8BA4464-F0F9-0872-EED9-5D623A80C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0741"/>
            <a:ext cx="5795161" cy="312005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91F082FD-6598-AEFF-B635-ED5C11D42E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9687" y="3522611"/>
            <a:ext cx="4710878" cy="312005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03F97C3-DBC7-883D-FD1B-FD2377DA68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7827" y="1154825"/>
            <a:ext cx="2890629" cy="1841146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A23CFF0-7D99-6289-9501-2B21914D9DBF}"/>
              </a:ext>
            </a:extLst>
          </p:cNvPr>
          <p:cNvSpPr txBox="1"/>
          <p:nvPr/>
        </p:nvSpPr>
        <p:spPr>
          <a:xfrm>
            <a:off x="1165577" y="4424403"/>
            <a:ext cx="450991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7200" dirty="0">
                <a:solidFill>
                  <a:srgbClr val="FF0000"/>
                </a:solidFill>
              </a:rPr>
              <a:t>1995-2025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7200" dirty="0">
                <a:solidFill>
                  <a:srgbClr val="FF0000"/>
                </a:solidFill>
              </a:rPr>
              <a:t>30 anni 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48F40AD9-2EDA-73D6-A035-5A663EC4AF0A}"/>
              </a:ext>
            </a:extLst>
          </p:cNvPr>
          <p:cNvSpPr txBox="1"/>
          <p:nvPr/>
        </p:nvSpPr>
        <p:spPr>
          <a:xfrm>
            <a:off x="0" y="125273"/>
            <a:ext cx="99658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bg1"/>
                </a:solidFill>
              </a:rPr>
              <a:t>36°Corso di aggiornamento in Medicina Fisica e Riabilitativa  «Michela Boni»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3202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B9105DC-452D-4D13-8E20-E330280482BF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Weight shift 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nella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forma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cronica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+mj-lt"/>
              </a:rPr>
              <a:t>arriva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 al 45%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6FB7C3D-A549-4DEA-B457-7F80DE0CF373}"/>
              </a:ext>
            </a:extLst>
          </p:cNvPr>
          <p:cNvPicPr/>
          <p:nvPr/>
        </p:nvPicPr>
        <p:blipFill rotWithShape="1">
          <a:blip r:embed="rId2"/>
          <a:srcRect t="5031"/>
          <a:stretch/>
        </p:blipFill>
        <p:spPr bwMode="auto">
          <a:xfrm>
            <a:off x="0" y="2153418"/>
            <a:ext cx="5579545" cy="3581082"/>
          </a:xfrm>
          <a:prstGeom prst="rect">
            <a:avLst/>
          </a:prstGeom>
          <a:ln w="127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539834D-546E-4C50-A4C2-1CF164DFB722}"/>
              </a:ext>
            </a:extLst>
          </p:cNvPr>
          <p:cNvSpPr txBox="1"/>
          <p:nvPr/>
        </p:nvSpPr>
        <p:spPr>
          <a:xfrm>
            <a:off x="5087118" y="4424731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*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6A9A962-618E-41F2-8036-A06AEEF67CDE}"/>
              </a:ext>
            </a:extLst>
          </p:cNvPr>
          <p:cNvSpPr txBox="1"/>
          <p:nvPr/>
        </p:nvSpPr>
        <p:spPr>
          <a:xfrm>
            <a:off x="1099288" y="1670072"/>
            <a:ext cx="3156604" cy="40011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indent="0" algn="just">
              <a:buFont typeface="Wingdings" panose="05000000000000000000" pitchFamily="2" charset="2"/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Affected side: </a:t>
            </a:r>
            <a:r>
              <a:rPr lang="en-US" b="1" u="sng" dirty="0"/>
              <a:t>1195 N</a:t>
            </a:r>
            <a:r>
              <a:rPr lang="en-US" b="1" dirty="0"/>
              <a:t>  </a:t>
            </a:r>
          </a:p>
        </p:txBody>
      </p:sp>
      <p:sp>
        <p:nvSpPr>
          <p:cNvPr id="8" name="Triangolo isoscele 7">
            <a:extLst>
              <a:ext uri="{FF2B5EF4-FFF2-40B4-BE49-F238E27FC236}">
                <a16:creationId xmlns:a16="http://schemas.microsoft.com/office/drawing/2014/main" id="{6271C78F-8248-44B3-B2D1-AA94108EC5F4}"/>
              </a:ext>
            </a:extLst>
          </p:cNvPr>
          <p:cNvSpPr/>
          <p:nvPr/>
        </p:nvSpPr>
        <p:spPr>
          <a:xfrm rot="18269109">
            <a:off x="7799088" y="1262917"/>
            <a:ext cx="613432" cy="81431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Elemento grafico 11" descr="Perdita di peso contorno">
            <a:extLst>
              <a:ext uri="{FF2B5EF4-FFF2-40B4-BE49-F238E27FC236}">
                <a16:creationId xmlns:a16="http://schemas.microsoft.com/office/drawing/2014/main" id="{B3EBFB23-6F4C-4FC0-84A7-2617010DC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5214894" y="703379"/>
            <a:ext cx="1480240" cy="1450039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188BF360-0FB4-43C3-BCA2-D011CA5E350A}"/>
              </a:ext>
            </a:extLst>
          </p:cNvPr>
          <p:cNvPicPr/>
          <p:nvPr/>
        </p:nvPicPr>
        <p:blipFill rotWithShape="1">
          <a:blip r:embed="rId5"/>
          <a:srcRect t="4753"/>
          <a:stretch/>
        </p:blipFill>
        <p:spPr bwMode="auto">
          <a:xfrm>
            <a:off x="6412375" y="2153419"/>
            <a:ext cx="5470149" cy="3517856"/>
          </a:xfrm>
          <a:prstGeom prst="rect">
            <a:avLst/>
          </a:prstGeom>
          <a:ln w="12700"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6A9A962-618E-41F2-8036-A06AEEF67CDE}"/>
              </a:ext>
            </a:extLst>
          </p:cNvPr>
          <p:cNvSpPr txBox="1"/>
          <p:nvPr/>
        </p:nvSpPr>
        <p:spPr>
          <a:xfrm>
            <a:off x="7266648" y="1670072"/>
            <a:ext cx="3443424" cy="40011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indent="0" algn="just">
              <a:buFont typeface="Wingdings" panose="05000000000000000000" pitchFamily="2" charset="2"/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Non-affected side: </a:t>
            </a:r>
            <a:r>
              <a:rPr lang="en-US" b="1" u="sng" dirty="0"/>
              <a:t>2170 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789401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99398-0EF1-94D1-EB23-A24B722A0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>
            <a:extLst>
              <a:ext uri="{FF2B5EF4-FFF2-40B4-BE49-F238E27FC236}">
                <a16:creationId xmlns:a16="http://schemas.microsoft.com/office/drawing/2014/main" id="{7E96040A-C314-9043-1579-004154314720}"/>
              </a:ext>
            </a:extLst>
          </p:cNvPr>
          <p:cNvSpPr txBox="1">
            <a:spLocks/>
          </p:cNvSpPr>
          <p:nvPr/>
        </p:nvSpPr>
        <p:spPr>
          <a:xfrm>
            <a:off x="212943" y="129561"/>
            <a:ext cx="9194104" cy="532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Prevenzione</a:t>
            </a: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 del </a:t>
            </a: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Danno</a:t>
            </a: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: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</a:p>
        </p:txBody>
      </p:sp>
      <p:sp>
        <p:nvSpPr>
          <p:cNvPr id="60" name="CasellaDiTesto 14">
            <a:extLst>
              <a:ext uri="{FF2B5EF4-FFF2-40B4-BE49-F238E27FC236}">
                <a16:creationId xmlns:a16="http://schemas.microsoft.com/office/drawing/2014/main" id="{0B36800E-BD7A-A386-E30B-4149A0BDC601}"/>
              </a:ext>
            </a:extLst>
          </p:cNvPr>
          <p:cNvSpPr txBox="1"/>
          <p:nvPr/>
        </p:nvSpPr>
        <p:spPr>
          <a:xfrm>
            <a:off x="100204" y="841614"/>
            <a:ext cx="12003564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600" dirty="0" err="1">
                <a:solidFill>
                  <a:srgbClr val="002060"/>
                </a:solidFill>
                <a:latin typeface="+mj-lt"/>
              </a:rPr>
              <a:t>Stimoli</a:t>
            </a:r>
            <a:r>
              <a:rPr lang="en-US" sz="36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+mj-lt"/>
              </a:rPr>
              <a:t>meccanici</a:t>
            </a:r>
            <a:r>
              <a:rPr lang="en-US" sz="36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+mj-lt"/>
              </a:rPr>
              <a:t>esterni</a:t>
            </a:r>
            <a:r>
              <a:rPr lang="en-US" sz="3600" dirty="0">
                <a:solidFill>
                  <a:srgbClr val="002060"/>
                </a:solidFill>
                <a:latin typeface="+mj-lt"/>
              </a:rPr>
              <a:t> ed </a:t>
            </a:r>
            <a:r>
              <a:rPr lang="en-US" sz="3600" dirty="0" err="1">
                <a:solidFill>
                  <a:srgbClr val="002060"/>
                </a:solidFill>
                <a:latin typeface="+mj-lt"/>
              </a:rPr>
              <a:t>interni</a:t>
            </a:r>
            <a:endParaRPr lang="en-US" sz="3600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026" name="Picture 2" descr="BioMeca - Beyond BioMechanics, there is mechanotransduction">
            <a:extLst>
              <a:ext uri="{FF2B5EF4-FFF2-40B4-BE49-F238E27FC236}">
                <a16:creationId xmlns:a16="http://schemas.microsoft.com/office/drawing/2014/main" id="{23077667-430B-8959-ACA9-7EDF9B4B9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704" y="2089409"/>
            <a:ext cx="5236984" cy="316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14">
            <a:extLst>
              <a:ext uri="{FF2B5EF4-FFF2-40B4-BE49-F238E27FC236}">
                <a16:creationId xmlns:a16="http://schemas.microsoft.com/office/drawing/2014/main" id="{1D5E800A-CFAE-77B7-434E-F05FC68D5DB7}"/>
              </a:ext>
            </a:extLst>
          </p:cNvPr>
          <p:cNvSpPr txBox="1"/>
          <p:nvPr/>
        </p:nvSpPr>
        <p:spPr>
          <a:xfrm>
            <a:off x="100203" y="1671710"/>
            <a:ext cx="4224961" cy="4920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lnSpc>
                <a:spcPts val="5500"/>
              </a:lnSpc>
              <a:buFont typeface="Wingdings" pitchFamily="2" charset="2"/>
              <a:buChar char="Ø"/>
            </a:pPr>
            <a:r>
              <a:rPr lang="en-US" sz="2000" i="1" dirty="0" err="1">
                <a:solidFill>
                  <a:srgbClr val="002060"/>
                </a:solidFill>
                <a:latin typeface="+mj-lt"/>
              </a:rPr>
              <a:t>Gravità</a:t>
            </a:r>
            <a:endParaRPr lang="en-US" sz="2000" i="1" dirty="0">
              <a:solidFill>
                <a:srgbClr val="002060"/>
              </a:solidFill>
              <a:latin typeface="+mj-lt"/>
            </a:endParaRPr>
          </a:p>
          <a:p>
            <a:pPr marL="800100" lvl="1" indent="-342900" algn="just">
              <a:lnSpc>
                <a:spcPts val="5500"/>
              </a:lnSpc>
              <a:buFont typeface="Wingdings" pitchFamily="2" charset="2"/>
              <a:buChar char="Ø"/>
            </a:pPr>
            <a:r>
              <a:rPr lang="en-US" sz="2000" i="1" dirty="0" err="1">
                <a:solidFill>
                  <a:srgbClr val="002060"/>
                </a:solidFill>
                <a:latin typeface="+mj-lt"/>
              </a:rPr>
              <a:t>Attrito</a:t>
            </a:r>
            <a:endParaRPr lang="en-US" sz="2000" i="1" dirty="0">
              <a:solidFill>
                <a:srgbClr val="002060"/>
              </a:solidFill>
              <a:latin typeface="+mj-lt"/>
            </a:endParaRPr>
          </a:p>
          <a:p>
            <a:pPr marL="800100" lvl="1" indent="-342900" algn="just">
              <a:lnSpc>
                <a:spcPts val="5500"/>
              </a:lnSpc>
              <a:buFont typeface="Wingdings" pitchFamily="2" charset="2"/>
              <a:buChar char="Ø"/>
            </a:pPr>
            <a:r>
              <a:rPr lang="en-US" sz="2000" i="1" dirty="0" err="1">
                <a:solidFill>
                  <a:srgbClr val="002060"/>
                </a:solidFill>
                <a:latin typeface="+mj-lt"/>
              </a:rPr>
              <a:t>Stiramento</a:t>
            </a:r>
            <a:r>
              <a:rPr lang="en-US" sz="2000" i="1" dirty="0">
                <a:solidFill>
                  <a:srgbClr val="002060"/>
                </a:solidFill>
                <a:latin typeface="+mj-lt"/>
              </a:rPr>
              <a:t> </a:t>
            </a:r>
          </a:p>
          <a:p>
            <a:pPr marL="800100" lvl="1" indent="-342900" algn="just">
              <a:lnSpc>
                <a:spcPts val="5500"/>
              </a:lnSpc>
              <a:buFont typeface="Wingdings" pitchFamily="2" charset="2"/>
              <a:buChar char="Ø"/>
            </a:pPr>
            <a:r>
              <a:rPr lang="en-US" sz="2000" i="1" dirty="0" err="1">
                <a:solidFill>
                  <a:srgbClr val="002060"/>
                </a:solidFill>
                <a:latin typeface="+mj-lt"/>
              </a:rPr>
              <a:t>Compressione</a:t>
            </a:r>
            <a:endParaRPr lang="en-US" sz="2000" i="1" dirty="0">
              <a:solidFill>
                <a:srgbClr val="002060"/>
              </a:solidFill>
              <a:latin typeface="+mj-lt"/>
            </a:endParaRPr>
          </a:p>
          <a:p>
            <a:pPr marL="800100" lvl="1" indent="-342900" algn="just">
              <a:lnSpc>
                <a:spcPts val="5500"/>
              </a:lnSpc>
              <a:buFont typeface="Wingdings" pitchFamily="2" charset="2"/>
              <a:buChar char="Ø"/>
            </a:pPr>
            <a:r>
              <a:rPr lang="en-US" sz="2000" i="1" dirty="0" err="1">
                <a:solidFill>
                  <a:srgbClr val="002060"/>
                </a:solidFill>
                <a:latin typeface="+mj-lt"/>
              </a:rPr>
              <a:t>cambiamenti</a:t>
            </a:r>
            <a:r>
              <a:rPr lang="en-US" sz="2000" i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i="1" dirty="0" err="1">
                <a:solidFill>
                  <a:srgbClr val="002060"/>
                </a:solidFill>
                <a:latin typeface="+mj-lt"/>
              </a:rPr>
              <a:t>osmotici</a:t>
            </a:r>
            <a:r>
              <a:rPr lang="en-US" sz="2000" i="1" dirty="0">
                <a:solidFill>
                  <a:srgbClr val="002060"/>
                </a:solidFill>
                <a:latin typeface="+mj-lt"/>
              </a:rPr>
              <a:t> </a:t>
            </a:r>
          </a:p>
          <a:p>
            <a:pPr marL="800100" lvl="1" indent="-342900" algn="just">
              <a:lnSpc>
                <a:spcPts val="5500"/>
              </a:lnSpc>
              <a:buFont typeface="Wingdings" pitchFamily="2" charset="2"/>
              <a:buChar char="Ø"/>
            </a:pPr>
            <a:r>
              <a:rPr lang="en-US" sz="2000" i="1" dirty="0" err="1">
                <a:solidFill>
                  <a:srgbClr val="002060"/>
                </a:solidFill>
                <a:latin typeface="+mj-lt"/>
              </a:rPr>
              <a:t>Pressione</a:t>
            </a:r>
            <a:r>
              <a:rPr lang="en-US" sz="2000" i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i="1" dirty="0" err="1">
                <a:solidFill>
                  <a:srgbClr val="002060"/>
                </a:solidFill>
                <a:latin typeface="+mj-lt"/>
              </a:rPr>
              <a:t>idrostatica</a:t>
            </a:r>
            <a:endParaRPr lang="en-US" sz="2000" i="1" dirty="0">
              <a:solidFill>
                <a:srgbClr val="002060"/>
              </a:solidFill>
              <a:latin typeface="+mj-lt"/>
            </a:endParaRPr>
          </a:p>
          <a:p>
            <a:pPr marL="800100" lvl="1" indent="-342900" algn="just">
              <a:lnSpc>
                <a:spcPts val="5500"/>
              </a:lnSpc>
              <a:buFont typeface="Wingdings" pitchFamily="2" charset="2"/>
              <a:buChar char="Ø"/>
            </a:pPr>
            <a:r>
              <a:rPr lang="en-US" sz="2000" i="1" dirty="0">
                <a:solidFill>
                  <a:srgbClr val="002060"/>
                </a:solidFill>
                <a:latin typeface="+mj-lt"/>
              </a:rPr>
              <a:t>Electromagnetic force</a:t>
            </a:r>
          </a:p>
        </p:txBody>
      </p:sp>
      <p:pic>
        <p:nvPicPr>
          <p:cNvPr id="1028" name="Picture 4" descr="Bone remodelling process | BioRender Science Templates">
            <a:extLst>
              <a:ext uri="{FF2B5EF4-FFF2-40B4-BE49-F238E27FC236}">
                <a16:creationId xmlns:a16="http://schemas.microsoft.com/office/drawing/2014/main" id="{085564C2-4AC5-6A17-8D2D-B984AB5D4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492" y="1730128"/>
            <a:ext cx="1020466" cy="71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Vascular remodeling and angiogenesis. (A) Indicates the normal blood... |  Download Scientific Diagram">
            <a:extLst>
              <a:ext uri="{FF2B5EF4-FFF2-40B4-BE49-F238E27FC236}">
                <a16:creationId xmlns:a16="http://schemas.microsoft.com/office/drawing/2014/main" id="{7DEBBB36-F942-8453-4E3B-BBFF31064A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719" y="2600794"/>
            <a:ext cx="900696" cy="537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uscle Spindle Basics">
            <a:extLst>
              <a:ext uri="{FF2B5EF4-FFF2-40B4-BE49-F238E27FC236}">
                <a16:creationId xmlns:a16="http://schemas.microsoft.com/office/drawing/2014/main" id="{1E036C0D-8C41-662D-FC52-4B7B785BC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517" y="3252535"/>
            <a:ext cx="1152874" cy="537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The role of nutrition for healthy joints and cartilage">
            <a:extLst>
              <a:ext uri="{FF2B5EF4-FFF2-40B4-BE49-F238E27FC236}">
                <a16:creationId xmlns:a16="http://schemas.microsoft.com/office/drawing/2014/main" id="{BE9B5FD0-276D-1582-D64A-E29586E1B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299" y="3999083"/>
            <a:ext cx="1326454" cy="49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ntervertebral disc regeneration: do nutrients lead the way? | Nature  Reviews Rheumatology">
            <a:extLst>
              <a:ext uri="{FF2B5EF4-FFF2-40B4-BE49-F238E27FC236}">
                <a16:creationId xmlns:a16="http://schemas.microsoft.com/office/drawing/2014/main" id="{12C231A8-AF48-A6AE-582B-1C2F16EB8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085" y="5400536"/>
            <a:ext cx="1152874" cy="547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Renal metabolism and hypertension | Nature Communications">
            <a:extLst>
              <a:ext uri="{FF2B5EF4-FFF2-40B4-BE49-F238E27FC236}">
                <a16:creationId xmlns:a16="http://schemas.microsoft.com/office/drawing/2014/main" id="{22C59EC4-F084-679F-1C27-33658E0EA2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67"/>
          <a:stretch/>
        </p:blipFill>
        <p:spPr bwMode="auto">
          <a:xfrm>
            <a:off x="3655344" y="4645354"/>
            <a:ext cx="759671" cy="54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Frontiers | Signalling pathways underlying pulsed electromagnetic fields in  bone repair">
            <a:extLst>
              <a:ext uri="{FF2B5EF4-FFF2-40B4-BE49-F238E27FC236}">
                <a16:creationId xmlns:a16="http://schemas.microsoft.com/office/drawing/2014/main" id="{D32DB8F4-0D31-0DEF-5014-2E09664FE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582" y="6097303"/>
            <a:ext cx="1165196" cy="49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27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321C0-5CBC-E89D-0C07-5E097DA2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0691D69A-876F-E123-CD07-3E5F225E4244}"/>
              </a:ext>
            </a:extLst>
          </p:cNvPr>
          <p:cNvSpPr txBox="1"/>
          <p:nvPr/>
        </p:nvSpPr>
        <p:spPr>
          <a:xfrm>
            <a:off x="632178" y="1056087"/>
            <a:ext cx="115598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Promuovere</a:t>
            </a:r>
            <a:r>
              <a:rPr lang="en-US" sz="3200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3200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l’ANABOLISMO</a:t>
            </a:r>
            <a:r>
              <a:rPr lang="en-US" sz="3200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 </a:t>
            </a:r>
            <a:r>
              <a:rPr lang="en-US" sz="3200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contrastare</a:t>
            </a:r>
            <a:r>
              <a:rPr lang="en-US" sz="3200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il CATABOLISMO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3A4671E-9AD0-F69E-4A93-099736C34139}"/>
              </a:ext>
            </a:extLst>
          </p:cNvPr>
          <p:cNvSpPr txBox="1"/>
          <p:nvPr/>
        </p:nvSpPr>
        <p:spPr>
          <a:xfrm>
            <a:off x="214046" y="2929462"/>
            <a:ext cx="56889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Esercizio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Massoterapia</a:t>
            </a:r>
            <a:endParaRPr lang="en-US" sz="3200" dirty="0">
              <a:solidFill>
                <a:srgbClr val="000090"/>
              </a:solidFill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Pressoterapia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Mobilizzazione</a:t>
            </a:r>
            <a:endParaRPr lang="en-US" sz="3200" dirty="0">
              <a:solidFill>
                <a:srgbClr val="000090"/>
              </a:solidFill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Campo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elettromagne</a:t>
            </a:r>
            <a:r>
              <a:rPr lang="en-US" sz="3200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tico</a:t>
            </a:r>
            <a:r>
              <a:rPr lang="en-US" sz="3200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3200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pulsato</a:t>
            </a:r>
            <a:endParaRPr lang="en-US" sz="3200" dirty="0">
              <a:solidFill>
                <a:srgbClr val="000090"/>
              </a:solidFill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Onde </a:t>
            </a:r>
            <a:r>
              <a:rPr lang="en-US" sz="3200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D’urto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410A092D-0EE5-D960-438F-FFB69799E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039" y="1973179"/>
            <a:ext cx="6168644" cy="400327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824FA5B-FECF-4FD7-9517-A83B31C2EC7F}"/>
              </a:ext>
            </a:extLst>
          </p:cNvPr>
          <p:cNvSpPr txBox="1">
            <a:spLocks/>
          </p:cNvSpPr>
          <p:nvPr/>
        </p:nvSpPr>
        <p:spPr>
          <a:xfrm>
            <a:off x="212943" y="129561"/>
            <a:ext cx="9194104" cy="532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Prevenzione</a:t>
            </a: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 del </a:t>
            </a: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danno</a:t>
            </a: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/ </a:t>
            </a: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stimolo</a:t>
            </a: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 </a:t>
            </a: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anabolico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795505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B0340-5BE1-531B-C841-CC80FFBA6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D2B5F078-DC0D-7ADC-7E14-BFE0C6DA76D8}"/>
              </a:ext>
            </a:extLst>
          </p:cNvPr>
          <p:cNvSpPr/>
          <p:nvPr/>
        </p:nvSpPr>
        <p:spPr>
          <a:xfrm>
            <a:off x="1111348" y="6244321"/>
            <a:ext cx="36402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i="1" kern="0" noProof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Illustration from Phuyal S, Baschieri F., Front Bioeng Biotechnol, 2020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64A2B48-A9CD-96ED-BD19-6F340B6DF144}"/>
              </a:ext>
            </a:extLst>
          </p:cNvPr>
          <p:cNvSpPr txBox="1"/>
          <p:nvPr/>
        </p:nvSpPr>
        <p:spPr>
          <a:xfrm>
            <a:off x="120000" y="108225"/>
            <a:ext cx="9403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3200" i="0" u="none" strike="noStrike" baseline="0" noProof="0" dirty="0">
                <a:solidFill>
                  <a:schemeClr val="bg1"/>
                </a:solidFill>
                <a:latin typeface="+mj-lt"/>
              </a:rPr>
              <a:t>Meccano </a:t>
            </a:r>
            <a:r>
              <a:rPr lang="en-GB" sz="3200" i="0" u="none" strike="noStrike" baseline="0" noProof="0" dirty="0" err="1">
                <a:solidFill>
                  <a:schemeClr val="bg1"/>
                </a:solidFill>
                <a:latin typeface="+mj-lt"/>
              </a:rPr>
              <a:t>biologia</a:t>
            </a:r>
            <a:r>
              <a:rPr lang="en-GB" sz="3200" i="0" u="none" strike="noStrike" baseline="0" noProof="0" dirty="0">
                <a:solidFill>
                  <a:schemeClr val="bg1"/>
                </a:solidFill>
                <a:latin typeface="+mj-lt"/>
              </a:rPr>
              <a:t> e Meccano </a:t>
            </a:r>
            <a:r>
              <a:rPr lang="en-GB" sz="3200" i="0" u="none" strike="noStrike" baseline="0" noProof="0" dirty="0" err="1">
                <a:solidFill>
                  <a:schemeClr val="bg1"/>
                </a:solidFill>
                <a:latin typeface="+mj-lt"/>
              </a:rPr>
              <a:t>trasduzione</a:t>
            </a:r>
            <a:r>
              <a:rPr lang="en-GB" sz="3200" i="0" u="none" strike="noStrike" baseline="0" noProof="0" dirty="0">
                <a:solidFill>
                  <a:schemeClr val="bg1"/>
                </a:solidFill>
                <a:latin typeface="+mj-lt"/>
              </a:rPr>
              <a:t> 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2050" name="Picture 2" descr="Frontiers | Endomembranes: Unsung Heroes of Mechanobiology?">
            <a:extLst>
              <a:ext uri="{FF2B5EF4-FFF2-40B4-BE49-F238E27FC236}">
                <a16:creationId xmlns:a16="http://schemas.microsoft.com/office/drawing/2014/main" id="{D52318AF-9F6B-1225-3E4C-48FB8899E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30" y="1346785"/>
            <a:ext cx="5234840" cy="476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14">
            <a:extLst>
              <a:ext uri="{FF2B5EF4-FFF2-40B4-BE49-F238E27FC236}">
                <a16:creationId xmlns:a16="http://schemas.microsoft.com/office/drawing/2014/main" id="{2456DD98-4CFA-4669-918A-0F9585D6B807}"/>
              </a:ext>
            </a:extLst>
          </p:cNvPr>
          <p:cNvSpPr txBox="1"/>
          <p:nvPr/>
        </p:nvSpPr>
        <p:spPr>
          <a:xfrm>
            <a:off x="5661899" y="1183575"/>
            <a:ext cx="6116444" cy="1218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Meccanobiologia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è un campo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interdisciplinare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che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investiga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come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forze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meccaniche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regolano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processi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biologici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a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livello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molecolare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,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cellulare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,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tissutale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e di </a:t>
            </a:r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ogano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 </a:t>
            </a:r>
            <a:endParaRPr lang="en-US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Rettangolo 5">
            <a:extLst>
              <a:ext uri="{FF2B5EF4-FFF2-40B4-BE49-F238E27FC236}">
                <a16:creationId xmlns:a16="http://schemas.microsoft.com/office/drawing/2014/main" id="{D802A59F-E585-F3A6-7943-044C63E7531C}"/>
              </a:ext>
            </a:extLst>
          </p:cNvPr>
          <p:cNvSpPr/>
          <p:nvPr/>
        </p:nvSpPr>
        <p:spPr>
          <a:xfrm>
            <a:off x="7350566" y="2436005"/>
            <a:ext cx="4351639" cy="382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i="1" kern="0" noProof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Ingber DE, J Cell Sci, 2003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01C210-AC5D-3F60-7DC7-4EF45C394827}"/>
              </a:ext>
            </a:extLst>
          </p:cNvPr>
          <p:cNvSpPr txBox="1"/>
          <p:nvPr/>
        </p:nvSpPr>
        <p:spPr>
          <a:xfrm>
            <a:off x="6289589" y="3876227"/>
            <a:ext cx="541261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Meccanotrasduzione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è un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sottocampo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che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indaga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come le cellule “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sentono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” e “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rispondono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”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agli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stimuli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meccanici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con un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segnale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biochimico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di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risposta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allo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b="1" dirty="0" err="1">
                <a:solidFill>
                  <a:srgbClr val="002060"/>
                </a:solidFill>
                <a:latin typeface="+mj-lt"/>
              </a:rPr>
              <a:t>stimolo</a:t>
            </a:r>
            <a:endParaRPr lang="en-GB" sz="2000" b="1" dirty="0">
              <a:solidFill>
                <a:srgbClr val="002060"/>
              </a:solidFill>
              <a:latin typeface="+mj-lt"/>
            </a:endParaRPr>
          </a:p>
          <a:p>
            <a:pPr algn="just"/>
            <a:endParaRPr lang="en-GB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30D78D-408C-AD6E-3355-A7534D213951}"/>
              </a:ext>
            </a:extLst>
          </p:cNvPr>
          <p:cNvSpPr txBox="1"/>
          <p:nvPr/>
        </p:nvSpPr>
        <p:spPr>
          <a:xfrm>
            <a:off x="5845346" y="5604747"/>
            <a:ext cx="61164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400" i="1" kern="0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Jaalouk</a:t>
            </a:r>
            <a:r>
              <a:rPr lang="en-GB" sz="1400" i="1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DE, Lammerding J., Nat Rev Mol Cell </a:t>
            </a:r>
            <a:r>
              <a:rPr lang="en-GB" sz="1400" i="1" kern="0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Biol</a:t>
            </a:r>
            <a:r>
              <a:rPr lang="en-GB" sz="1400" i="1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, 2009 </a:t>
            </a:r>
          </a:p>
        </p:txBody>
      </p:sp>
    </p:spTree>
    <p:extLst>
      <p:ext uri="{BB962C8B-B14F-4D97-AF65-F5344CB8AC3E}">
        <p14:creationId xmlns:p14="http://schemas.microsoft.com/office/powerpoint/2010/main" val="26414845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63112-AB89-3F96-BA0A-ED64EC09F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>
            <a:extLst>
              <a:ext uri="{FF2B5EF4-FFF2-40B4-BE49-F238E27FC236}">
                <a16:creationId xmlns:a16="http://schemas.microsoft.com/office/drawing/2014/main" id="{8D89F7EF-721A-3CB6-E214-72244308A496}"/>
              </a:ext>
            </a:extLst>
          </p:cNvPr>
          <p:cNvSpPr txBox="1">
            <a:spLocks/>
          </p:cNvSpPr>
          <p:nvPr/>
        </p:nvSpPr>
        <p:spPr>
          <a:xfrm>
            <a:off x="212943" y="129561"/>
            <a:ext cx="9194104" cy="532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Prevenzione</a:t>
            </a: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 del </a:t>
            </a: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danno</a:t>
            </a: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/ </a:t>
            </a: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stimolo</a:t>
            </a: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 </a:t>
            </a:r>
            <a:r>
              <a:rPr lang="en-GB" sz="3200" dirty="0" err="1">
                <a:solidFill>
                  <a:prstClr val="white"/>
                </a:solidFill>
                <a:latin typeface="Calibri Light" panose="020F0302020204030204"/>
              </a:rPr>
              <a:t>anabolico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D045377-AA98-C672-412B-B78E4DC77F0E}"/>
              </a:ext>
            </a:extLst>
          </p:cNvPr>
          <p:cNvGrpSpPr/>
          <p:nvPr/>
        </p:nvGrpSpPr>
        <p:grpSpPr>
          <a:xfrm>
            <a:off x="-782320" y="833120"/>
            <a:ext cx="6483033" cy="6083316"/>
            <a:chOff x="2652901" y="717958"/>
            <a:chExt cx="6666740" cy="6254533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9F40010E-7D60-085F-BCC8-E8C5A09002DB}"/>
                </a:ext>
              </a:extLst>
            </p:cNvPr>
            <p:cNvGraphicFramePr/>
            <p:nvPr/>
          </p:nvGraphicFramePr>
          <p:xfrm>
            <a:off x="2652901" y="806337"/>
            <a:ext cx="6666740" cy="57407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AF542EA-632B-68FD-5556-3B4CA9724DD0}"/>
                </a:ext>
              </a:extLst>
            </p:cNvPr>
            <p:cNvSpPr txBox="1"/>
            <p:nvPr/>
          </p:nvSpPr>
          <p:spPr>
            <a:xfrm>
              <a:off x="4793358" y="717958"/>
              <a:ext cx="281810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 dirty="0">
                  <a:solidFill>
                    <a:srgbClr val="002060"/>
                  </a:solidFill>
                  <a:latin typeface="+mj-lt"/>
                </a:rPr>
                <a:t>Microscopic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E7CCC31-68A6-98EF-AA9C-5C6C08527282}"/>
                </a:ext>
              </a:extLst>
            </p:cNvPr>
            <p:cNvSpPr txBox="1"/>
            <p:nvPr/>
          </p:nvSpPr>
          <p:spPr>
            <a:xfrm>
              <a:off x="4153866" y="6449271"/>
              <a:ext cx="383239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2800" b="1" dirty="0">
                  <a:solidFill>
                    <a:srgbClr val="002060"/>
                  </a:solidFill>
                  <a:latin typeface="+mj-lt"/>
                </a:rPr>
                <a:t>Macroscopic-tissue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D68294A-14BD-E2F0-5093-48C48E44A67F}"/>
              </a:ext>
            </a:extLst>
          </p:cNvPr>
          <p:cNvSpPr txBox="1"/>
          <p:nvPr/>
        </p:nvSpPr>
        <p:spPr>
          <a:xfrm>
            <a:off x="4809995" y="5521237"/>
            <a:ext cx="62718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rgbClr val="002060"/>
                </a:solidFill>
                <a:latin typeface="+mj-lt"/>
              </a:rPr>
              <a:t>La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risposta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collettiva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cellulare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si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trasforma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in un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adattamento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tissutale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che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garantisce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una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integrità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di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funzione</a:t>
            </a:r>
            <a:endParaRPr lang="en-GB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E6D83B-FC66-06F2-A75E-97A61BDF1934}"/>
              </a:ext>
            </a:extLst>
          </p:cNvPr>
          <p:cNvSpPr txBox="1"/>
          <p:nvPr/>
        </p:nvSpPr>
        <p:spPr>
          <a:xfrm>
            <a:off x="6238240" y="3581845"/>
            <a:ext cx="58765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rgbClr val="002060"/>
                </a:solidFill>
                <a:latin typeface="+mj-lt"/>
              </a:rPr>
              <a:t>Le cellule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modificano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la loro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funzione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per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adattarsi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allo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stimolo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meccanico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che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include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una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riorganizzazione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del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citoscheletro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e un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rimodellamento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della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matrice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cellulare</a:t>
            </a:r>
            <a:endParaRPr lang="en-GB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9C181B-C0B1-DB9C-B82E-BB41422E1DB6}"/>
              </a:ext>
            </a:extLst>
          </p:cNvPr>
          <p:cNvSpPr txBox="1"/>
          <p:nvPr/>
        </p:nvSpPr>
        <p:spPr>
          <a:xfrm>
            <a:off x="4770308" y="2458060"/>
            <a:ext cx="62718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rgbClr val="002060"/>
                </a:solidFill>
                <a:latin typeface="+mj-lt"/>
              </a:rPr>
              <a:t>La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risposta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biologica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allo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stimolo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meccanico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è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mediato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da una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cascata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di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segnali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intracellulari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che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controlla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la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espressione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genica</a:t>
            </a:r>
            <a:endParaRPr lang="en-GB" sz="20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869ADF-39C3-4DE1-6ECD-B2618D1B42AC}"/>
              </a:ext>
            </a:extLst>
          </p:cNvPr>
          <p:cNvSpPr txBox="1"/>
          <p:nvPr/>
        </p:nvSpPr>
        <p:spPr>
          <a:xfrm>
            <a:off x="6126886" y="1088836"/>
            <a:ext cx="58765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2000" dirty="0" err="1">
                <a:solidFill>
                  <a:srgbClr val="002060"/>
                </a:solidFill>
                <a:latin typeface="+mj-lt"/>
              </a:rPr>
              <a:t>Meccanocettori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cellulari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individuano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le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forze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Meccaniche e  le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convertono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in un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segnale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GB" sz="2000" dirty="0" err="1">
                <a:solidFill>
                  <a:srgbClr val="002060"/>
                </a:solidFill>
                <a:latin typeface="+mj-lt"/>
              </a:rPr>
              <a:t>biochimico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46895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AB04B-7970-377C-CDB4-EC3F17EB4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B90F6-3040-6501-886D-1140C5FFE9E6}"/>
              </a:ext>
            </a:extLst>
          </p:cNvPr>
          <p:cNvSpPr txBox="1">
            <a:spLocks/>
          </p:cNvSpPr>
          <p:nvPr/>
        </p:nvSpPr>
        <p:spPr>
          <a:xfrm>
            <a:off x="212943" y="129561"/>
            <a:ext cx="9194104" cy="532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Adaptations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to RT – </a:t>
            </a:r>
            <a:r>
              <a:rPr lang="en-GB" sz="3200" dirty="0">
                <a:solidFill>
                  <a:prstClr val="white"/>
                </a:solidFill>
                <a:latin typeface="Calibri Light" panose="020F0302020204030204"/>
              </a:rPr>
              <a:t>Cartilage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6" name="Picture 5" descr="A diagram of a bone microvivivular&#10;&#10;AI-generated content may be incorrect.">
            <a:extLst>
              <a:ext uri="{FF2B5EF4-FFF2-40B4-BE49-F238E27FC236}">
                <a16:creationId xmlns:a16="http://schemas.microsoft.com/office/drawing/2014/main" id="{BE62DB44-B61E-B061-8795-4FB6C11770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5469"/>
          <a:stretch/>
        </p:blipFill>
        <p:spPr>
          <a:xfrm>
            <a:off x="126544" y="2235510"/>
            <a:ext cx="5464755" cy="313443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2F2BF4F-6975-C410-1759-98B5D329B39F}"/>
              </a:ext>
            </a:extLst>
          </p:cNvPr>
          <p:cNvSpPr txBox="1"/>
          <p:nvPr/>
        </p:nvSpPr>
        <p:spPr>
          <a:xfrm>
            <a:off x="212943" y="940875"/>
            <a:ext cx="116296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rgbClr val="002060"/>
                </a:solidFill>
                <a:latin typeface="+mj-lt"/>
              </a:rPr>
              <a:t>Cartilage is avascular, and for this reason, it relies on 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mechanotransduction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to regulate its 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metabolism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 and 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adaptation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. RT induces mechanical stimuli that enhance 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cartilage integrity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, 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thickness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, and </a:t>
            </a:r>
            <a:r>
              <a:rPr lang="en-GB" sz="2000" b="1" dirty="0">
                <a:solidFill>
                  <a:srgbClr val="002060"/>
                </a:solidFill>
                <a:latin typeface="+mj-lt"/>
              </a:rPr>
              <a:t>function</a:t>
            </a:r>
            <a:r>
              <a:rPr lang="en-GB" sz="2000" dirty="0">
                <a:solidFill>
                  <a:srgbClr val="002060"/>
                </a:solidFill>
                <a:latin typeface="+mj-lt"/>
              </a:rPr>
              <a:t>, promoting long-term joint health.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3637F7-A1BF-EA14-472C-FB12D15B01B2}"/>
              </a:ext>
            </a:extLst>
          </p:cNvPr>
          <p:cNvSpPr txBox="1"/>
          <p:nvPr/>
        </p:nvSpPr>
        <p:spPr>
          <a:xfrm>
            <a:off x="328475" y="5590204"/>
            <a:ext cx="52628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600" b="1" i="1" dirty="0">
                <a:solidFill>
                  <a:srgbClr val="002060"/>
                </a:solidFill>
                <a:latin typeface="+mj-lt"/>
              </a:rPr>
              <a:t>Key Mechanotransduction Pathways: </a:t>
            </a:r>
            <a:r>
              <a:rPr lang="en-GB" sz="1600" i="1" dirty="0">
                <a:solidFill>
                  <a:srgbClr val="002060"/>
                </a:solidFill>
                <a:latin typeface="+mj-lt"/>
              </a:rPr>
              <a:t>Integrin Signalling, Piezo1 &amp; Piezo2 ion channels, TGF-</a:t>
            </a:r>
            <a:r>
              <a:rPr lang="el-GR" sz="1600" i="1" dirty="0">
                <a:solidFill>
                  <a:srgbClr val="002060"/>
                </a:solidFill>
                <a:latin typeface="+mj-lt"/>
              </a:rPr>
              <a:t>β </a:t>
            </a:r>
            <a:r>
              <a:rPr lang="en-GB" sz="1600" i="1" dirty="0">
                <a:solidFill>
                  <a:srgbClr val="002060"/>
                </a:solidFill>
                <a:latin typeface="+mj-lt"/>
              </a:rPr>
              <a:t>Pathway, </a:t>
            </a:r>
            <a:r>
              <a:rPr lang="en-GB" sz="1600" i="1" dirty="0" err="1">
                <a:solidFill>
                  <a:srgbClr val="002060"/>
                </a:solidFill>
                <a:latin typeface="+mj-lt"/>
              </a:rPr>
              <a:t>Wnt</a:t>
            </a:r>
            <a:r>
              <a:rPr lang="en-GB" sz="1600" i="1" dirty="0">
                <a:solidFill>
                  <a:srgbClr val="002060"/>
                </a:solidFill>
                <a:latin typeface="+mj-lt"/>
              </a:rPr>
              <a:t>/</a:t>
            </a:r>
            <a:r>
              <a:rPr lang="el-GR" sz="1600" i="1" dirty="0">
                <a:solidFill>
                  <a:srgbClr val="002060"/>
                </a:solidFill>
                <a:latin typeface="+mj-lt"/>
              </a:rPr>
              <a:t>β-</a:t>
            </a:r>
            <a:r>
              <a:rPr lang="en-GB" sz="1600" i="1" dirty="0">
                <a:solidFill>
                  <a:srgbClr val="002060"/>
                </a:solidFill>
                <a:latin typeface="+mj-lt"/>
              </a:rPr>
              <a:t>Catenin Pathway </a:t>
            </a:r>
          </a:p>
        </p:txBody>
      </p:sp>
      <p:sp>
        <p:nvSpPr>
          <p:cNvPr id="16" name="CasellaDiTesto 14">
            <a:extLst>
              <a:ext uri="{FF2B5EF4-FFF2-40B4-BE49-F238E27FC236}">
                <a16:creationId xmlns:a16="http://schemas.microsoft.com/office/drawing/2014/main" id="{93BB08B9-7CF1-319D-EAA4-699744C64EC6}"/>
              </a:ext>
            </a:extLst>
          </p:cNvPr>
          <p:cNvSpPr txBox="1"/>
          <p:nvPr/>
        </p:nvSpPr>
        <p:spPr>
          <a:xfrm>
            <a:off x="5932967" y="2030776"/>
            <a:ext cx="59096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+mj-lt"/>
              </a:rPr>
              <a:t>Increased Shock Absorption Capacity </a:t>
            </a:r>
            <a:r>
              <a:rPr lang="en-US" sz="1600" i="1" dirty="0">
                <a:solidFill>
                  <a:srgbClr val="002060"/>
                </a:solidFill>
                <a:latin typeface="+mj-lt"/>
              </a:rPr>
              <a:t>(increased Proteoglycan Density and increased cartilage hydration)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1600" i="1" dirty="0">
              <a:solidFill>
                <a:srgbClr val="002060"/>
              </a:solidFill>
              <a:latin typeface="+mj-lt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+mj-lt"/>
              </a:rPr>
              <a:t>Increased Cartilage Thickness </a:t>
            </a:r>
            <a:r>
              <a:rPr lang="en-US" sz="1600" i="1" dirty="0">
                <a:solidFill>
                  <a:srgbClr val="002060"/>
                </a:solidFill>
                <a:latin typeface="+mj-lt"/>
              </a:rPr>
              <a:t>(Chondrocyte Proliferation coupled with ECM synthesis leads to an increase cartilage volume)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1600" i="1" dirty="0">
              <a:solidFill>
                <a:srgbClr val="002060"/>
              </a:solidFill>
              <a:latin typeface="+mj-lt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+mj-lt"/>
              </a:rPr>
              <a:t>Structural Integrity </a:t>
            </a:r>
            <a:r>
              <a:rPr lang="en-US" sz="1600" i="1" dirty="0">
                <a:solidFill>
                  <a:srgbClr val="002060"/>
                </a:solidFill>
                <a:latin typeface="+mj-lt"/>
              </a:rPr>
              <a:t>(increased Type II collagen synthesis via integrin and TGF-</a:t>
            </a:r>
            <a:r>
              <a:rPr lang="el-GR" sz="1600" i="1" dirty="0">
                <a:solidFill>
                  <a:srgbClr val="002060"/>
                </a:solidFill>
                <a:latin typeface="+mj-lt"/>
              </a:rPr>
              <a:t>β </a:t>
            </a:r>
            <a:r>
              <a:rPr lang="en-US" sz="1600" i="1" dirty="0">
                <a:solidFill>
                  <a:srgbClr val="002060"/>
                </a:solidFill>
                <a:latin typeface="+mj-lt"/>
              </a:rPr>
              <a:t>signaling)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1600" i="1" dirty="0">
              <a:solidFill>
                <a:srgbClr val="002060"/>
              </a:solidFill>
              <a:latin typeface="+mj-lt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+mj-lt"/>
              </a:rPr>
              <a:t>Improved nutrition </a:t>
            </a:r>
            <a:r>
              <a:rPr lang="en-US" sz="1600" i="1" dirty="0">
                <a:solidFill>
                  <a:srgbClr val="002060"/>
                </a:solidFill>
                <a:latin typeface="+mj-lt"/>
              </a:rPr>
              <a:t>(a series of compression-decompression cycles enhances nutrient delivery and waste removal)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1600" i="1" dirty="0">
              <a:solidFill>
                <a:srgbClr val="002060"/>
              </a:solidFill>
              <a:latin typeface="+mj-lt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+mj-lt"/>
              </a:rPr>
              <a:t>Load-bearing capacity </a:t>
            </a:r>
            <a:r>
              <a:rPr lang="en-US" sz="1600" i="1" dirty="0">
                <a:solidFill>
                  <a:srgbClr val="002060"/>
                </a:solidFill>
                <a:latin typeface="+mj-lt"/>
              </a:rPr>
              <a:t>(Increased GAG content)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en-US" sz="1600" i="1" dirty="0">
              <a:solidFill>
                <a:srgbClr val="002060"/>
              </a:solidFill>
              <a:latin typeface="+mj-lt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000" dirty="0">
                <a:solidFill>
                  <a:srgbClr val="002060"/>
                </a:solidFill>
                <a:latin typeface="+mj-lt"/>
              </a:rPr>
              <a:t>Delayed degeneration </a:t>
            </a:r>
            <a:r>
              <a:rPr lang="en-US" sz="1600" i="1" dirty="0">
                <a:solidFill>
                  <a:srgbClr val="002060"/>
                </a:solidFill>
                <a:latin typeface="+mj-lt"/>
              </a:rPr>
              <a:t>(mechanical loading activates anti-degenerative pathways such as TGF-</a:t>
            </a:r>
            <a:r>
              <a:rPr lang="el-GR" sz="1600" i="1" dirty="0">
                <a:solidFill>
                  <a:srgbClr val="002060"/>
                </a:solidFill>
                <a:latin typeface="+mj-lt"/>
              </a:rPr>
              <a:t>β </a:t>
            </a:r>
            <a:r>
              <a:rPr lang="en-US" sz="1600" i="1" dirty="0">
                <a:solidFill>
                  <a:srgbClr val="002060"/>
                </a:solidFill>
                <a:latin typeface="+mj-lt"/>
              </a:rPr>
              <a:t>signaling)</a:t>
            </a:r>
          </a:p>
        </p:txBody>
      </p:sp>
    </p:spTree>
    <p:extLst>
      <p:ext uri="{BB962C8B-B14F-4D97-AF65-F5344CB8AC3E}">
        <p14:creationId xmlns:p14="http://schemas.microsoft.com/office/powerpoint/2010/main" val="12551768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4BC71-CF26-3DC7-0121-3477244E3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1A864BC9-42DA-1968-EFFD-15706A82C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169" y="1232273"/>
            <a:ext cx="10721662" cy="4693742"/>
          </a:xfrm>
          <a:prstGeom prst="rect">
            <a:avLst/>
          </a:prstGeom>
        </p:spPr>
      </p:pic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E6B563CF-D855-9AA4-BD0A-3B2283ED278F}"/>
              </a:ext>
            </a:extLst>
          </p:cNvPr>
          <p:cNvSpPr/>
          <p:nvPr/>
        </p:nvSpPr>
        <p:spPr>
          <a:xfrm>
            <a:off x="5590573" y="1331088"/>
            <a:ext cx="5162308" cy="4861367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a destra 5">
            <a:extLst>
              <a:ext uri="{FF2B5EF4-FFF2-40B4-BE49-F238E27FC236}">
                <a16:creationId xmlns:a16="http://schemas.microsoft.com/office/drawing/2014/main" id="{6E7774F5-49B7-9799-0147-07341F599EBC}"/>
              </a:ext>
            </a:extLst>
          </p:cNvPr>
          <p:cNvSpPr/>
          <p:nvPr/>
        </p:nvSpPr>
        <p:spPr>
          <a:xfrm>
            <a:off x="5328124" y="4505802"/>
            <a:ext cx="1535751" cy="66018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D8E4A85F-4909-B172-7647-75B1E1533220}"/>
              </a:ext>
            </a:extLst>
          </p:cNvPr>
          <p:cNvSpPr txBox="1">
            <a:spLocks/>
          </p:cNvSpPr>
          <p:nvPr/>
        </p:nvSpPr>
        <p:spPr>
          <a:xfrm>
            <a:off x="649706" y="5926015"/>
            <a:ext cx="12079705" cy="137717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it-IT" sz="1400" i="1" kern="0" dirty="0" err="1">
                <a:solidFill>
                  <a:srgbClr val="C00000"/>
                </a:solidFill>
              </a:rPr>
              <a:t>Seminars</a:t>
            </a:r>
            <a:r>
              <a:rPr lang="it-IT" sz="1400" i="1" kern="0" dirty="0">
                <a:solidFill>
                  <a:srgbClr val="C00000"/>
                </a:solidFill>
              </a:rPr>
              <a:t> in </a:t>
            </a:r>
            <a:r>
              <a:rPr lang="it-IT" sz="1400" i="1" kern="0" dirty="0" err="1">
                <a:solidFill>
                  <a:srgbClr val="C00000"/>
                </a:solidFill>
              </a:rPr>
              <a:t>Arthritis</a:t>
            </a:r>
            <a:r>
              <a:rPr lang="it-IT" sz="1400" i="1" kern="0" dirty="0">
                <a:solidFill>
                  <a:srgbClr val="C00000"/>
                </a:solidFill>
              </a:rPr>
              <a:t> and </a:t>
            </a:r>
            <a:r>
              <a:rPr lang="it-IT" sz="1400" i="1" kern="0" dirty="0" err="1">
                <a:solidFill>
                  <a:srgbClr val="C00000"/>
                </a:solidFill>
              </a:rPr>
              <a:t>Rheumatism</a:t>
            </a:r>
            <a:r>
              <a:rPr lang="it-IT" sz="1400" i="1" kern="0" dirty="0">
                <a:solidFill>
                  <a:srgbClr val="C00000"/>
                </a:solidFill>
              </a:rPr>
              <a:t>  49 (2019)337-350</a:t>
            </a:r>
            <a:br>
              <a:rPr lang="it-IT" sz="2400" b="1" dirty="0">
                <a:solidFill>
                  <a:srgbClr val="FF0000"/>
                </a:solidFill>
              </a:rPr>
            </a:br>
            <a:br>
              <a:rPr lang="it-IT" sz="2400" b="1" dirty="0">
                <a:solidFill>
                  <a:srgbClr val="FF0000"/>
                </a:solidFill>
              </a:rPr>
            </a:br>
            <a:endParaRPr lang="it-IT" sz="2400" b="1" dirty="0">
              <a:solidFill>
                <a:srgbClr val="FF0000"/>
              </a:solidFill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C2F3A44-9235-4724-90AF-6E98E649CF97}"/>
              </a:ext>
            </a:extLst>
          </p:cNvPr>
          <p:cNvSpPr txBox="1"/>
          <p:nvPr/>
        </p:nvSpPr>
        <p:spPr>
          <a:xfrm>
            <a:off x="1636889" y="190537"/>
            <a:ext cx="8635999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</a:rPr>
              <a:t>Linee guida / economia articolare/  «ANY TIME»</a:t>
            </a:r>
            <a:br>
              <a:rPr lang="it-IT" sz="2000" b="1" dirty="0"/>
            </a:br>
            <a:br>
              <a:rPr lang="it-IT" sz="2000" b="1" dirty="0"/>
            </a:b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0315202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4BC71-CF26-3DC7-0121-3477244E3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1A864BC9-42DA-1968-EFFD-15706A82C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169" y="1232273"/>
            <a:ext cx="10721662" cy="4693742"/>
          </a:xfrm>
          <a:prstGeom prst="rect">
            <a:avLst/>
          </a:prstGeom>
        </p:spPr>
      </p:pic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E6B563CF-D855-9AA4-BD0A-3B2283ED278F}"/>
              </a:ext>
            </a:extLst>
          </p:cNvPr>
          <p:cNvSpPr/>
          <p:nvPr/>
        </p:nvSpPr>
        <p:spPr>
          <a:xfrm>
            <a:off x="5590573" y="1331088"/>
            <a:ext cx="5162308" cy="4861367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a destra 5">
            <a:extLst>
              <a:ext uri="{FF2B5EF4-FFF2-40B4-BE49-F238E27FC236}">
                <a16:creationId xmlns:a16="http://schemas.microsoft.com/office/drawing/2014/main" id="{6E7774F5-49B7-9799-0147-07341F599EBC}"/>
              </a:ext>
            </a:extLst>
          </p:cNvPr>
          <p:cNvSpPr/>
          <p:nvPr/>
        </p:nvSpPr>
        <p:spPr>
          <a:xfrm>
            <a:off x="5328124" y="4505802"/>
            <a:ext cx="1535751" cy="66018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711A0ACF-81CC-6756-E87A-E67861DCD0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2956" y="244894"/>
            <a:ext cx="10916652" cy="982172"/>
          </a:xfrm>
        </p:spPr>
        <p:txBody>
          <a:bodyPr>
            <a:normAutofit fontScale="90000"/>
          </a:bodyPr>
          <a:lstStyle/>
          <a:p>
            <a:pPr algn="l"/>
            <a:r>
              <a:rPr lang="it-IT" sz="3100" b="1" dirty="0">
                <a:solidFill>
                  <a:schemeClr val="bg1"/>
                </a:solidFill>
              </a:rPr>
              <a:t>Linee guida / economia articolare/  «ANY TIME»</a:t>
            </a:r>
            <a:br>
              <a:rPr lang="it-IT" sz="2400" b="1" dirty="0"/>
            </a:br>
            <a:br>
              <a:rPr lang="it-IT" sz="2400" b="1" dirty="0"/>
            </a:br>
            <a:endParaRPr lang="it-IT" sz="2400" b="1" dirty="0"/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D8E4A85F-4909-B172-7647-75B1E1533220}"/>
              </a:ext>
            </a:extLst>
          </p:cNvPr>
          <p:cNvSpPr txBox="1">
            <a:spLocks/>
          </p:cNvSpPr>
          <p:nvPr/>
        </p:nvSpPr>
        <p:spPr>
          <a:xfrm>
            <a:off x="649706" y="5926015"/>
            <a:ext cx="12079705" cy="137717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it-IT" sz="1400" i="1" kern="0" dirty="0" err="1">
                <a:solidFill>
                  <a:srgbClr val="C00000"/>
                </a:solidFill>
              </a:rPr>
              <a:t>Seminars</a:t>
            </a:r>
            <a:r>
              <a:rPr lang="it-IT" sz="1400" i="1" kern="0" dirty="0">
                <a:solidFill>
                  <a:srgbClr val="C00000"/>
                </a:solidFill>
              </a:rPr>
              <a:t> in </a:t>
            </a:r>
            <a:r>
              <a:rPr lang="it-IT" sz="1400" i="1" kern="0" dirty="0" err="1">
                <a:solidFill>
                  <a:srgbClr val="C00000"/>
                </a:solidFill>
              </a:rPr>
              <a:t>Arthritis</a:t>
            </a:r>
            <a:r>
              <a:rPr lang="it-IT" sz="1400" i="1" kern="0" dirty="0">
                <a:solidFill>
                  <a:srgbClr val="C00000"/>
                </a:solidFill>
              </a:rPr>
              <a:t> and </a:t>
            </a:r>
            <a:r>
              <a:rPr lang="it-IT" sz="1400" i="1" kern="0" dirty="0" err="1">
                <a:solidFill>
                  <a:srgbClr val="C00000"/>
                </a:solidFill>
              </a:rPr>
              <a:t>Rheumatism</a:t>
            </a:r>
            <a:r>
              <a:rPr lang="it-IT" sz="1400" i="1" kern="0" dirty="0">
                <a:solidFill>
                  <a:srgbClr val="C00000"/>
                </a:solidFill>
              </a:rPr>
              <a:t>  49 (2019)337-350</a:t>
            </a:r>
            <a:br>
              <a:rPr lang="it-IT" sz="2400" b="1" dirty="0">
                <a:solidFill>
                  <a:srgbClr val="FF0000"/>
                </a:solidFill>
              </a:rPr>
            </a:br>
            <a:br>
              <a:rPr lang="it-IT" sz="2400" b="1" dirty="0">
                <a:solidFill>
                  <a:srgbClr val="FF0000"/>
                </a:solidFill>
              </a:rPr>
            </a:br>
            <a:endParaRPr lang="it-IT" sz="2400" b="1" dirty="0">
              <a:solidFill>
                <a:srgbClr val="FF0000"/>
              </a:solidFill>
            </a:endParaRP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1B469D3C-E8B0-4EF4-8BC2-702ADC17F058}"/>
              </a:ext>
            </a:extLst>
          </p:cNvPr>
          <p:cNvSpPr/>
          <p:nvPr/>
        </p:nvSpPr>
        <p:spPr>
          <a:xfrm>
            <a:off x="824089" y="2393244"/>
            <a:ext cx="4594578" cy="13525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B1A5C331-EDEA-4B02-A15A-F21E5DE25AF5}"/>
              </a:ext>
            </a:extLst>
          </p:cNvPr>
          <p:cNvCxnSpPr>
            <a:cxnSpLocks/>
          </p:cNvCxnSpPr>
          <p:nvPr/>
        </p:nvCxnSpPr>
        <p:spPr>
          <a:xfrm flipV="1">
            <a:off x="3087511" y="3305509"/>
            <a:ext cx="0" cy="88053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31523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321C0-5CBC-E89D-0C07-5E097DA2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03A4671E-9AD0-F69E-4A93-099736C34139}"/>
              </a:ext>
            </a:extLst>
          </p:cNvPr>
          <p:cNvSpPr txBox="1"/>
          <p:nvPr/>
        </p:nvSpPr>
        <p:spPr>
          <a:xfrm>
            <a:off x="212943" y="1060625"/>
            <a:ext cx="69995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Utilizzo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di un TEST di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analisi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di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postura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dinamica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è di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grande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aiuto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nel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finalizzare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meglio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il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programma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riabilitativo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24FA5B-FECF-4FD7-9517-A83B31C2EC7F}"/>
              </a:ext>
            </a:extLst>
          </p:cNvPr>
          <p:cNvSpPr txBox="1">
            <a:spLocks/>
          </p:cNvSpPr>
          <p:nvPr/>
        </p:nvSpPr>
        <p:spPr>
          <a:xfrm>
            <a:off x="212943" y="129561"/>
            <a:ext cx="9194104" cy="5323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Conclusioni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40A89DF-F9FA-4F01-8C38-CE03BA8E3E9A}"/>
              </a:ext>
            </a:extLst>
          </p:cNvPr>
          <p:cNvSpPr txBox="1"/>
          <p:nvPr/>
        </p:nvSpPr>
        <p:spPr>
          <a:xfrm>
            <a:off x="107023" y="2484249"/>
            <a:ext cx="58873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L’associazione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di un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programma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di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esercizio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neuromotorio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con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controllo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visivo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è un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ottimo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modo per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correggere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posture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dinamiche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scorrette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e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prevenire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le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recidive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di dolore o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traumi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415512F-E560-4908-A6A0-6562958CE9D6}"/>
              </a:ext>
            </a:extLst>
          </p:cNvPr>
          <p:cNvSpPr txBox="1"/>
          <p:nvPr/>
        </p:nvSpPr>
        <p:spPr>
          <a:xfrm>
            <a:off x="93728" y="4627456"/>
            <a:ext cx="69995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La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meccanoterapia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fa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parte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delle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terapie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di primo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livello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: “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condizio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sine qua non “ 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delle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lienee </a:t>
            </a:r>
            <a:r>
              <a:rPr lang="en-US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guida</a:t>
            </a:r>
            <a:r>
              <a:rPr lang="en-US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70F9EE7-D728-4948-AD93-1D67998272FB}"/>
              </a:ext>
            </a:extLst>
          </p:cNvPr>
          <p:cNvSpPr txBox="1"/>
          <p:nvPr/>
        </p:nvSpPr>
        <p:spPr>
          <a:xfrm>
            <a:off x="366667" y="6180665"/>
            <a:ext cx="11977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                           …..è sempre piu’ un “</a:t>
            </a:r>
            <a:r>
              <a:rPr lang="en-US" sz="3200" dirty="0" err="1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Ginepraio</a:t>
            </a:r>
            <a:r>
              <a:rPr lang="en-US" sz="3200" dirty="0">
                <a:solidFill>
                  <a:srgbClr val="000090"/>
                </a:solidFill>
                <a:latin typeface="Calibri Light" panose="020F0302020204030204"/>
                <a:ea typeface="+mn-ea"/>
                <a:cs typeface="+mn-cs"/>
              </a:rPr>
              <a:t> “………….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7B7BBF99-1F2E-44CF-A92E-413AA2E20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8667" y="1060625"/>
            <a:ext cx="4026903" cy="1686801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92517255-AFD6-4DBB-8AFD-ED1763216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644" y="2834031"/>
            <a:ext cx="2546299" cy="1432293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A9A1ABD-00C1-474E-9F24-F7AA6FC1D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7075" y="4234137"/>
            <a:ext cx="2808495" cy="182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24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6F3AF-F887-CDE8-C646-0D03255D2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90CC41DA-4DC9-A0DB-D28A-488A59913536}"/>
              </a:ext>
            </a:extLst>
          </p:cNvPr>
          <p:cNvSpPr txBox="1"/>
          <p:nvPr/>
        </p:nvSpPr>
        <p:spPr>
          <a:xfrm>
            <a:off x="0" y="748891"/>
            <a:ext cx="11887200" cy="64940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000090"/>
                </a:solidFill>
              </a:rPr>
              <a:t>DOLORE ANTERIORE DI GINOCCHIO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 sz="4800" dirty="0">
              <a:solidFill>
                <a:srgbClr val="000090"/>
              </a:solidFill>
              <a:latin typeface="+mj-lt"/>
              <a:ea typeface="+mn-ea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 sz="4800" dirty="0">
              <a:solidFill>
                <a:srgbClr val="00009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 sz="4800" dirty="0">
              <a:solidFill>
                <a:srgbClr val="00009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 sz="4800" dirty="0">
              <a:solidFill>
                <a:srgbClr val="00009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000090"/>
                </a:solidFill>
              </a:rPr>
              <a:t>-Argomento che mi piace da sempre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000090"/>
                </a:solidFill>
              </a:rPr>
              <a:t>-Riassume i temi di discussione che mi sono stati affidati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000090"/>
                </a:solidFill>
              </a:rPr>
              <a:t>-Riassume i temi che nella pratica clinica affrontiamo  presso ISOKINETIC da tanti anni su tante patologie muscolo scheletriche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000090"/>
                </a:solidFill>
              </a:rPr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FF0000"/>
                </a:solidFill>
              </a:rPr>
              <a:t>Il Trattamento della Disfunzione e della Patologia e la  Prevenzione 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srgbClr val="000090"/>
                </a:solidFill>
                <a:latin typeface="+mj-lt"/>
                <a:ea typeface="+mn-ea"/>
                <a:cs typeface="+mn-cs"/>
              </a:rPr>
              <a:t> </a:t>
            </a:r>
            <a:endParaRPr lang="it-IT" sz="3600" dirty="0">
              <a:solidFill>
                <a:srgbClr val="000090"/>
              </a:solidFill>
              <a:latin typeface="+mj-lt"/>
              <a:ea typeface="+mn-ea"/>
              <a:cs typeface="+mn-cs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8DF8D7E-DD5F-C8E6-0387-C8445EDD3C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984" y="1317851"/>
            <a:ext cx="3307898" cy="259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0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8F9AF-5AC6-12C2-A88A-8FE6C3E82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D173F430-1A53-7231-7480-8AD3CAD63A4F}"/>
              </a:ext>
            </a:extLst>
          </p:cNvPr>
          <p:cNvSpPr txBox="1"/>
          <p:nvPr/>
        </p:nvSpPr>
        <p:spPr>
          <a:xfrm>
            <a:off x="3784922" y="750068"/>
            <a:ext cx="818523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dirty="0">
                <a:solidFill>
                  <a:srgbClr val="000090"/>
                </a:solidFill>
              </a:rPr>
              <a:t>La articolazione femoro rotulea è tra le articolazioni  maggiormente sottoposte a carico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dirty="0">
                <a:solidFill>
                  <a:srgbClr val="000090"/>
                </a:solidFill>
              </a:rPr>
              <a:t>Nel cammino subisce un carico pari a  0.5 BW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dirty="0">
                <a:solidFill>
                  <a:srgbClr val="000090"/>
                </a:solidFill>
              </a:rPr>
              <a:t>Nello </a:t>
            </a:r>
            <a:r>
              <a:rPr lang="it-IT" sz="4800" dirty="0" err="1">
                <a:solidFill>
                  <a:srgbClr val="000090"/>
                </a:solidFill>
              </a:rPr>
              <a:t>squatt</a:t>
            </a:r>
            <a:r>
              <a:rPr lang="it-IT" sz="4800" dirty="0">
                <a:solidFill>
                  <a:srgbClr val="000090"/>
                </a:solidFill>
              </a:rPr>
              <a:t> pari a 7 BW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81DFD85-DC71-09A9-1B1B-2885F8A2D530}"/>
              </a:ext>
            </a:extLst>
          </p:cNvPr>
          <p:cNvSpPr txBox="1"/>
          <p:nvPr/>
        </p:nvSpPr>
        <p:spPr>
          <a:xfrm>
            <a:off x="4470723" y="6107932"/>
            <a:ext cx="60940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solidFill>
                  <a:srgbClr val="000090"/>
                </a:solidFill>
                <a:latin typeface="+mj-lt"/>
                <a:ea typeface="+mn-ea"/>
                <a:cs typeface="+mn-cs"/>
              </a:rPr>
              <a:t>E’ una evoluzione del </a:t>
            </a:r>
            <a:r>
              <a:rPr lang="it-IT" sz="2400" dirty="0" err="1">
                <a:solidFill>
                  <a:srgbClr val="000090"/>
                </a:solidFill>
                <a:latin typeface="+mj-lt"/>
                <a:ea typeface="+mn-ea"/>
                <a:cs typeface="+mn-cs"/>
              </a:rPr>
              <a:t>bipodalismo</a:t>
            </a:r>
            <a:r>
              <a:rPr lang="it-IT" sz="2400" dirty="0">
                <a:solidFill>
                  <a:srgbClr val="000090"/>
                </a:solidFill>
                <a:latin typeface="+mj-lt"/>
                <a:ea typeface="+mn-ea"/>
                <a:cs typeface="+mn-cs"/>
              </a:rPr>
              <a:t>……..  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FD5724F-6479-D5D3-17FB-501F84209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76561"/>
            <a:ext cx="3159889" cy="3159889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B0D2897-7B26-313A-A627-4F7490969F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33589"/>
            <a:ext cx="3152835" cy="236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74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E9E512E-697F-46BD-B852-FC7B28CB289D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Dolore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Anteriore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di Ginocchio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6BAC46D-7E42-4A29-8A7D-0EE5BBE0AE36}"/>
              </a:ext>
            </a:extLst>
          </p:cNvPr>
          <p:cNvSpPr txBox="1"/>
          <p:nvPr/>
        </p:nvSpPr>
        <p:spPr>
          <a:xfrm>
            <a:off x="6924671" y="5921935"/>
            <a:ext cx="5133574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Smith BE et al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Plos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One 2018. Systematic review PFP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1D394DF-1D41-463C-95B1-C69E97364546}"/>
              </a:ext>
            </a:extLst>
          </p:cNvPr>
          <p:cNvSpPr txBox="1"/>
          <p:nvPr/>
        </p:nvSpPr>
        <p:spPr>
          <a:xfrm>
            <a:off x="873741" y="5921935"/>
            <a:ext cx="5133574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Crossley et al BJSM 2016 Consensus part 1: Terminology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804F1CCF-3EC9-4BAC-9154-25F2FA22B9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9117"/>
          <a:stretch/>
        </p:blipFill>
        <p:spPr>
          <a:xfrm>
            <a:off x="1096649" y="2472353"/>
            <a:ext cx="4064000" cy="3191547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AF9DAB0-29B4-48FA-A7DA-02F837B9E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5713" y="2472353"/>
            <a:ext cx="4244857" cy="318364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2F618B2-4EE3-0813-9E81-D72E1C160E01}"/>
              </a:ext>
            </a:extLst>
          </p:cNvPr>
          <p:cNvSpPr txBox="1"/>
          <p:nvPr/>
        </p:nvSpPr>
        <p:spPr>
          <a:xfrm>
            <a:off x="370391" y="1202004"/>
            <a:ext cx="115978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b="1" dirty="0">
                <a:solidFill>
                  <a:srgbClr val="000090"/>
                </a:solidFill>
                <a:latin typeface="+mj-lt"/>
                <a:ea typeface="+mn-ea"/>
                <a:cs typeface="+mn-cs"/>
              </a:rPr>
              <a:t>E’ una evoluzione del </a:t>
            </a:r>
            <a:r>
              <a:rPr lang="it-IT" sz="3600" b="1" dirty="0" err="1">
                <a:solidFill>
                  <a:srgbClr val="000090"/>
                </a:solidFill>
                <a:latin typeface="+mj-lt"/>
                <a:ea typeface="+mn-ea"/>
                <a:cs typeface="+mn-cs"/>
              </a:rPr>
              <a:t>bipodalismo</a:t>
            </a:r>
            <a:r>
              <a:rPr lang="it-IT" sz="3600" b="1" dirty="0">
                <a:solidFill>
                  <a:srgbClr val="000090"/>
                </a:solidFill>
                <a:latin typeface="+mj-lt"/>
                <a:ea typeface="+mn-ea"/>
                <a:cs typeface="+mn-cs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74121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00CD4-05D1-A35C-F16C-CFCDEF86B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827AFEB-5659-000C-627D-4991570F81B7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Dolore </a:t>
            </a:r>
            <a:r>
              <a:rPr lang="en-US" sz="320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A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nteriore di Ginocchio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7176797-A62D-D84B-2F3D-BFD479DD2E85}"/>
              </a:ext>
            </a:extLst>
          </p:cNvPr>
          <p:cNvSpPr txBox="1"/>
          <p:nvPr/>
        </p:nvSpPr>
        <p:spPr>
          <a:xfrm>
            <a:off x="7345680" y="1463851"/>
            <a:ext cx="3283995" cy="424731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PFP colpisce 1 su 4 individui attivi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E2ECA5A-C4EA-E56A-3D0A-3887D4DB3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918" y="1472762"/>
            <a:ext cx="4220164" cy="423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58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E9E512E-697F-46BD-B852-FC7B28CB289D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Dolore 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A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nteriore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di Ginocchio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D9F72E3-8A86-4118-9956-5EB007B4CADC}"/>
              </a:ext>
            </a:extLst>
          </p:cNvPr>
          <p:cNvSpPr txBox="1"/>
          <p:nvPr/>
        </p:nvSpPr>
        <p:spPr>
          <a:xfrm>
            <a:off x="169976" y="988114"/>
            <a:ext cx="8426018" cy="506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 soggetti con PFP in genere presentano sintomi a lungo termine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(4-16 years)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7479ED3-6675-4F5A-9715-B2A7C338FD8E}"/>
              </a:ext>
            </a:extLst>
          </p:cNvPr>
          <p:cNvSpPr txBox="1"/>
          <p:nvPr/>
        </p:nvSpPr>
        <p:spPr>
          <a:xfrm>
            <a:off x="8484243" y="1630879"/>
            <a:ext cx="3534282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Price et al Injury 2000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Stathopulu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et al Rheumatology 2003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6BAC46D-7E42-4A29-8A7D-0EE5BBE0AE36}"/>
              </a:ext>
            </a:extLst>
          </p:cNvPr>
          <p:cNvSpPr txBox="1"/>
          <p:nvPr/>
        </p:nvSpPr>
        <p:spPr>
          <a:xfrm>
            <a:off x="6685210" y="2544719"/>
            <a:ext cx="5133574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Thomas et al BMC Musculoskeletal Disorders 2010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27D6E38-6F51-4C0B-BE44-5CC0253FA336}"/>
              </a:ext>
            </a:extLst>
          </p:cNvPr>
          <p:cNvSpPr txBox="1"/>
          <p:nvPr/>
        </p:nvSpPr>
        <p:spPr>
          <a:xfrm>
            <a:off x="415516" y="2038914"/>
            <a:ext cx="7749743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La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presenza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di dolore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anteriore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di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ginocchio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è un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fattore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predditivo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per lo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sviluppo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della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osteo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artrosi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68CA1B9-0910-4223-8A09-F6AA24EE45F4}"/>
              </a:ext>
            </a:extLst>
          </p:cNvPr>
          <p:cNvSpPr txBox="1"/>
          <p:nvPr/>
        </p:nvSpPr>
        <p:spPr>
          <a:xfrm>
            <a:off x="3016873" y="4520204"/>
            <a:ext cx="6158253" cy="175432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prstClr val="white"/>
                </a:solidFill>
                <a:latin typeface="Calibri Light" panose="020F0302020204030204"/>
              </a:rPr>
              <a:t>Il dolore </a:t>
            </a:r>
            <a:r>
              <a:rPr lang="en-US" sz="3600" dirty="0" err="1">
                <a:solidFill>
                  <a:prstClr val="white"/>
                </a:solidFill>
                <a:latin typeface="Calibri Light" panose="020F0302020204030204"/>
              </a:rPr>
              <a:t>anteriore</a:t>
            </a:r>
            <a:r>
              <a:rPr lang="en-US" sz="3600" dirty="0">
                <a:solidFill>
                  <a:prstClr val="white"/>
                </a:solidFill>
                <a:latin typeface="Calibri Light" panose="020F0302020204030204"/>
              </a:rPr>
              <a:t> di </a:t>
            </a:r>
            <a:r>
              <a:rPr lang="en-US" sz="3600" dirty="0" err="1">
                <a:solidFill>
                  <a:prstClr val="white"/>
                </a:solidFill>
                <a:latin typeface="Calibri Light" panose="020F0302020204030204"/>
              </a:rPr>
              <a:t>ginocchio</a:t>
            </a:r>
            <a:r>
              <a:rPr lang="en-US" sz="3600" dirty="0">
                <a:solidFill>
                  <a:prstClr val="white"/>
                </a:solidFill>
                <a:latin typeface="Calibri Light" panose="020F0302020204030204"/>
              </a:rPr>
              <a:t> è la prima </a:t>
            </a:r>
            <a:r>
              <a:rPr lang="en-US" sz="3600" dirty="0" err="1">
                <a:solidFill>
                  <a:prstClr val="white"/>
                </a:solidFill>
                <a:latin typeface="Calibri Light" panose="020F0302020204030204"/>
              </a:rPr>
              <a:t>manifestazione</a:t>
            </a:r>
            <a:r>
              <a:rPr lang="en-US" sz="3600" dirty="0">
                <a:solidFill>
                  <a:prstClr val="white"/>
                </a:solidFill>
                <a:latin typeface="Calibri Light" panose="020F0302020204030204"/>
              </a:rPr>
              <a:t> di </a:t>
            </a:r>
            <a:r>
              <a:rPr lang="en-US" sz="3600" dirty="0" err="1">
                <a:solidFill>
                  <a:prstClr val="white"/>
                </a:solidFill>
                <a:latin typeface="Calibri Light" panose="020F0302020204030204"/>
              </a:rPr>
              <a:t>una</a:t>
            </a:r>
            <a:r>
              <a:rPr lang="en-US" sz="3600" dirty="0">
                <a:solidFill>
                  <a:prstClr val="white"/>
                </a:solidFill>
                <a:latin typeface="Calibri Light" panose="020F0302020204030204"/>
              </a:rPr>
              <a:t> “</a:t>
            </a:r>
            <a:r>
              <a:rPr lang="en-US" sz="3600" dirty="0" err="1">
                <a:solidFill>
                  <a:prstClr val="white"/>
                </a:solidFill>
                <a:latin typeface="Calibri Light" panose="020F0302020204030204"/>
              </a:rPr>
              <a:t>cascata</a:t>
            </a:r>
            <a:r>
              <a:rPr lang="en-US" sz="3600" dirty="0">
                <a:solidFill>
                  <a:prstClr val="white"/>
                </a:solidFill>
                <a:latin typeface="Calibri Light" panose="020F0302020204030204"/>
              </a:rPr>
              <a:t>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912388E-5D57-8715-6A08-BDB9BC9B0EC1}"/>
              </a:ext>
            </a:extLst>
          </p:cNvPr>
          <p:cNvSpPr txBox="1"/>
          <p:nvPr/>
        </p:nvSpPr>
        <p:spPr>
          <a:xfrm>
            <a:off x="469391" y="3473973"/>
            <a:ext cx="7749743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E’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aggravato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da </a:t>
            </a:r>
            <a:r>
              <a:rPr kumimoji="0" lang="en-US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attività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in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carico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durante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durante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la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flesso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/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estensione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del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ginocchio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/>
                <a:ea typeface="+mn-ea"/>
                <a:cs typeface="+mn-cs"/>
              </a:rPr>
              <a:t> 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4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E9E512E-697F-46BD-B852-FC7B28CB289D}"/>
              </a:ext>
            </a:extLst>
          </p:cNvPr>
          <p:cNvSpPr txBox="1"/>
          <p:nvPr/>
        </p:nvSpPr>
        <p:spPr>
          <a:xfrm>
            <a:off x="251257" y="139565"/>
            <a:ext cx="1151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Dolore </a:t>
            </a:r>
            <a:r>
              <a:rPr lang="en-US" sz="3200" dirty="0" err="1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Anteriore</a:t>
            </a:r>
            <a:r>
              <a:rPr lang="en-US" sz="3200" dirty="0">
                <a:solidFill>
                  <a:prstClr val="white"/>
                </a:solidFill>
                <a:latin typeface="Calibri Light" panose="020F0302020204030204"/>
                <a:ea typeface="+mn-ea"/>
                <a:cs typeface="+mn-cs"/>
              </a:rPr>
              <a:t> di Ginocchio: PROGRESSIONE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5783130-8FB3-4437-9701-9CD217F50B8B}"/>
              </a:ext>
            </a:extLst>
          </p:cNvPr>
          <p:cNvSpPr txBox="1"/>
          <p:nvPr/>
        </p:nvSpPr>
        <p:spPr>
          <a:xfrm>
            <a:off x="1782343" y="1079460"/>
            <a:ext cx="2641145" cy="506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PFJ abnormal loading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10BF98F-B01C-4CE0-A412-F8097CB9D553}"/>
              </a:ext>
            </a:extLst>
          </p:cNvPr>
          <p:cNvSpPr txBox="1"/>
          <p:nvPr/>
        </p:nvSpPr>
        <p:spPr>
          <a:xfrm>
            <a:off x="2414978" y="1787772"/>
            <a:ext cx="1545646" cy="506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PFJ Crepitus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862F261-35EA-4EE4-9B4F-2289A7E19043}"/>
              </a:ext>
            </a:extLst>
          </p:cNvPr>
          <p:cNvSpPr txBox="1"/>
          <p:nvPr/>
        </p:nvSpPr>
        <p:spPr>
          <a:xfrm>
            <a:off x="2361813" y="2496084"/>
            <a:ext cx="1545646" cy="506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PF Pain starts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D86E94A-25EC-4BAA-A740-0681DC2BF51B}"/>
              </a:ext>
            </a:extLst>
          </p:cNvPr>
          <p:cNvSpPr txBox="1"/>
          <p:nvPr/>
        </p:nvSpPr>
        <p:spPr>
          <a:xfrm>
            <a:off x="786805" y="3257561"/>
            <a:ext cx="4651740" cy="506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Reduction of PFJ cartilage thickness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1A7A472-8A50-40B8-A24D-AC61EECBCDD3}"/>
              </a:ext>
            </a:extLst>
          </p:cNvPr>
          <p:cNvSpPr txBox="1"/>
          <p:nvPr/>
        </p:nvSpPr>
        <p:spPr>
          <a:xfrm>
            <a:off x="808766" y="3965873"/>
            <a:ext cx="4651740" cy="506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Grade I-II patellofemoral OA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A27C897-5506-483D-8751-CE5D83445C84}"/>
              </a:ext>
            </a:extLst>
          </p:cNvPr>
          <p:cNvSpPr txBox="1"/>
          <p:nvPr/>
        </p:nvSpPr>
        <p:spPr>
          <a:xfrm>
            <a:off x="808766" y="4638147"/>
            <a:ext cx="4651740" cy="506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Grade III-IV patellofemoral OA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183F21B-97D4-4091-904E-8D3B5576EA23}"/>
              </a:ext>
            </a:extLst>
          </p:cNvPr>
          <p:cNvSpPr txBox="1"/>
          <p:nvPr/>
        </p:nvSpPr>
        <p:spPr>
          <a:xfrm>
            <a:off x="1611872" y="5393130"/>
            <a:ext cx="3151858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End stage mechanical and biological PFJ status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457D7F1D-D73E-4DF5-9ECB-181FBC3FE5CE}"/>
              </a:ext>
            </a:extLst>
          </p:cNvPr>
          <p:cNvSpPr/>
          <p:nvPr/>
        </p:nvSpPr>
        <p:spPr>
          <a:xfrm>
            <a:off x="2998382" y="1660183"/>
            <a:ext cx="180754" cy="165982"/>
          </a:xfrm>
          <a:prstGeom prst="down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ccia in giù 11">
            <a:extLst>
              <a:ext uri="{FF2B5EF4-FFF2-40B4-BE49-F238E27FC236}">
                <a16:creationId xmlns:a16="http://schemas.microsoft.com/office/drawing/2014/main" id="{BCB6C0E7-E15D-4A1B-AFEE-23A367A23354}"/>
              </a:ext>
            </a:extLst>
          </p:cNvPr>
          <p:cNvSpPr/>
          <p:nvPr/>
        </p:nvSpPr>
        <p:spPr>
          <a:xfrm>
            <a:off x="3001922" y="2386744"/>
            <a:ext cx="180754" cy="165982"/>
          </a:xfrm>
          <a:prstGeom prst="down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ccia in giù 12">
            <a:extLst>
              <a:ext uri="{FF2B5EF4-FFF2-40B4-BE49-F238E27FC236}">
                <a16:creationId xmlns:a16="http://schemas.microsoft.com/office/drawing/2014/main" id="{C1DD0169-BE0B-4C64-AF10-50ECDA2A0455}"/>
              </a:ext>
            </a:extLst>
          </p:cNvPr>
          <p:cNvSpPr/>
          <p:nvPr/>
        </p:nvSpPr>
        <p:spPr>
          <a:xfrm>
            <a:off x="2998382" y="3091579"/>
            <a:ext cx="180754" cy="165982"/>
          </a:xfrm>
          <a:prstGeom prst="down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ccia in giù 13">
            <a:extLst>
              <a:ext uri="{FF2B5EF4-FFF2-40B4-BE49-F238E27FC236}">
                <a16:creationId xmlns:a16="http://schemas.microsoft.com/office/drawing/2014/main" id="{8473EAD4-2173-4E20-941D-486E6926F25E}"/>
              </a:ext>
            </a:extLst>
          </p:cNvPr>
          <p:cNvSpPr/>
          <p:nvPr/>
        </p:nvSpPr>
        <p:spPr>
          <a:xfrm>
            <a:off x="3001925" y="3860672"/>
            <a:ext cx="180754" cy="165982"/>
          </a:xfrm>
          <a:prstGeom prst="down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ccia in giù 14">
            <a:extLst>
              <a:ext uri="{FF2B5EF4-FFF2-40B4-BE49-F238E27FC236}">
                <a16:creationId xmlns:a16="http://schemas.microsoft.com/office/drawing/2014/main" id="{D1B37837-7E26-43C8-9F09-CEAD898F2610}"/>
              </a:ext>
            </a:extLst>
          </p:cNvPr>
          <p:cNvSpPr/>
          <p:nvPr/>
        </p:nvSpPr>
        <p:spPr>
          <a:xfrm>
            <a:off x="2994836" y="4555339"/>
            <a:ext cx="180754" cy="165982"/>
          </a:xfrm>
          <a:prstGeom prst="down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ccia in giù 15">
            <a:extLst>
              <a:ext uri="{FF2B5EF4-FFF2-40B4-BE49-F238E27FC236}">
                <a16:creationId xmlns:a16="http://schemas.microsoft.com/office/drawing/2014/main" id="{A223C408-8CA6-463B-AE31-A1B41D89D222}"/>
              </a:ext>
            </a:extLst>
          </p:cNvPr>
          <p:cNvSpPr/>
          <p:nvPr/>
        </p:nvSpPr>
        <p:spPr>
          <a:xfrm>
            <a:off x="2998379" y="5292533"/>
            <a:ext cx="180754" cy="165982"/>
          </a:xfrm>
          <a:prstGeom prst="down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ccia in giù 16">
            <a:extLst>
              <a:ext uri="{FF2B5EF4-FFF2-40B4-BE49-F238E27FC236}">
                <a16:creationId xmlns:a16="http://schemas.microsoft.com/office/drawing/2014/main" id="{13E7DBC3-1A1C-451F-A5E6-5F404DF0CE9C}"/>
              </a:ext>
            </a:extLst>
          </p:cNvPr>
          <p:cNvSpPr/>
          <p:nvPr/>
        </p:nvSpPr>
        <p:spPr>
          <a:xfrm>
            <a:off x="372138" y="1258175"/>
            <a:ext cx="628718" cy="5102912"/>
          </a:xfrm>
          <a:prstGeom prst="downArrow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20-30 years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58933600-5533-4D13-8E27-DF073BA0888F}"/>
              </a:ext>
            </a:extLst>
          </p:cNvPr>
          <p:cNvSpPr/>
          <p:nvPr/>
        </p:nvSpPr>
        <p:spPr>
          <a:xfrm>
            <a:off x="1158949" y="1183744"/>
            <a:ext cx="3912781" cy="1825126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7B1763BA-A475-49F1-BAAA-B09496446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795" y="1202886"/>
            <a:ext cx="2636874" cy="180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ttangolo 19">
            <a:extLst>
              <a:ext uri="{FF2B5EF4-FFF2-40B4-BE49-F238E27FC236}">
                <a16:creationId xmlns:a16="http://schemas.microsoft.com/office/drawing/2014/main" id="{B4676A3B-D2F9-433B-A307-65A26A696FF9}"/>
              </a:ext>
            </a:extLst>
          </p:cNvPr>
          <p:cNvSpPr/>
          <p:nvPr/>
        </p:nvSpPr>
        <p:spPr>
          <a:xfrm>
            <a:off x="1146524" y="3046985"/>
            <a:ext cx="3912781" cy="1757143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CF72C868-14F7-4A88-AB46-873638C5873D}"/>
              </a:ext>
            </a:extLst>
          </p:cNvPr>
          <p:cNvSpPr/>
          <p:nvPr/>
        </p:nvSpPr>
        <p:spPr>
          <a:xfrm>
            <a:off x="1158949" y="4840040"/>
            <a:ext cx="3912781" cy="1757143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74" name="Picture 2" descr="Osteoarthritis (OA) of the Knee - Radsource">
            <a:extLst>
              <a:ext uri="{FF2B5EF4-FFF2-40B4-BE49-F238E27FC236}">
                <a16:creationId xmlns:a16="http://schemas.microsoft.com/office/drawing/2014/main" id="{893D2695-A48A-4AFA-A8EA-2D897442C7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8"/>
          <a:stretch/>
        </p:blipFill>
        <p:spPr bwMode="auto">
          <a:xfrm>
            <a:off x="5479327" y="3091579"/>
            <a:ext cx="2636874" cy="171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B5280F35-210D-4E68-994E-C3ECE4CC9F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92"/>
          <a:stretch/>
        </p:blipFill>
        <p:spPr bwMode="auto">
          <a:xfrm>
            <a:off x="5449791" y="4929369"/>
            <a:ext cx="2636875" cy="161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340518"/>
      </p:ext>
    </p:extLst>
  </p:cSld>
  <p:clrMapOvr>
    <a:masterClrMapping/>
  </p:clrMapOvr>
</p:sld>
</file>

<file path=ppt/theme/theme1.xml><?xml version="1.0" encoding="utf-8"?>
<a:theme xmlns:a="http://schemas.openxmlformats.org/drawingml/2006/main" name="Mechanotransduction 9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chanotransduction 97  -  Modalità compatibilità" id="{760B4C2D-D109-42A9-9E2D-4DAE822954D3}" vid="{A3FDFD55-5381-45A8-9762-7F86399D211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Mechanotransduction 97.pot</Template>
  <TotalTime>5538</TotalTime>
  <Words>1801</Words>
  <Application>Microsoft Office PowerPoint</Application>
  <PresentationFormat>Widescreen</PresentationFormat>
  <Paragraphs>259</Paragraphs>
  <Slides>38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38</vt:i4>
      </vt:variant>
    </vt:vector>
  </HeadingPairs>
  <TitlesOfParts>
    <vt:vector size="47" baseType="lpstr">
      <vt:lpstr>Aptos</vt:lpstr>
      <vt:lpstr>Aptos Display</vt:lpstr>
      <vt:lpstr>Arial</vt:lpstr>
      <vt:lpstr>Calibri</vt:lpstr>
      <vt:lpstr>Calibri Light</vt:lpstr>
      <vt:lpstr>-webkit-standard</vt:lpstr>
      <vt:lpstr>Wingdings</vt:lpstr>
      <vt:lpstr>Mechanotransduction 97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Linee guida / economia articolare/  «ANY TIME»  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Laura Della Villa</dc:creator>
  <cp:lastModifiedBy>videorent vr</cp:lastModifiedBy>
  <cp:revision>262</cp:revision>
  <cp:lastPrinted>2025-05-16T14:12:09Z</cp:lastPrinted>
  <dcterms:created xsi:type="dcterms:W3CDTF">2024-02-16T12:29:32Z</dcterms:created>
  <dcterms:modified xsi:type="dcterms:W3CDTF">2025-05-26T12:37:01Z</dcterms:modified>
</cp:coreProperties>
</file>